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31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 id="281" r:id="rId27"/>
    <p:sldId id="282" r:id="rId28"/>
    <p:sldId id="283" r:id="rId29"/>
    <p:sldId id="285" r:id="rId30"/>
    <p:sldId id="309" r:id="rId31"/>
    <p:sldId id="286" r:id="rId32"/>
    <p:sldId id="287" r:id="rId33"/>
    <p:sldId id="288" r:id="rId34"/>
    <p:sldId id="289" r:id="rId35"/>
    <p:sldId id="290" r:id="rId36"/>
    <p:sldId id="291" r:id="rId37"/>
    <p:sldId id="292" r:id="rId38"/>
    <p:sldId id="293" r:id="rId39"/>
    <p:sldId id="298" r:id="rId40"/>
    <p:sldId id="299" r:id="rId41"/>
    <p:sldId id="300" r:id="rId42"/>
    <p:sldId id="301" r:id="rId43"/>
    <p:sldId id="302" r:id="rId44"/>
    <p:sldId id="303" r:id="rId45"/>
    <p:sldId id="304" r:id="rId46"/>
    <p:sldId id="305" r:id="rId47"/>
    <p:sldId id="306" r:id="rId4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00"/>
    <a:srgbClr val="99FF66"/>
    <a:srgbClr val="66FF33"/>
    <a:srgbClr val="000000"/>
    <a:srgbClr val="FFFF00"/>
    <a:srgbClr val="FFCC99"/>
    <a:srgbClr val="99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40C864F7-2400-428D-BC40-BBE541F27D24}"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BA3BCA-0C30-42D0-8BCD-B88EEBF862D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0324E0-8606-4ADA-893D-23105CE5C083}"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E13854-BD72-4923-9A2D-2E98DBB0792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D8A9FEA-4157-4532-ADEF-A1682C6F347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F0BD065-45C4-4259-95C1-D73101DA42D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114D8CF-2503-4261-9D89-C32DE293D01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37B8EBD-EB84-4B06-978B-A68CB90A644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2FB55DF5-09FE-4F72-A70B-D594F4D9AC14}"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CEC695C-A1BB-4401-A0BD-B3AACD41178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FF8BD9E-9208-439F-95AE-161260E90F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8400"/>
            <a:ext cx="2133600" cy="45720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8400"/>
            <a:ext cx="2895600" cy="45720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8400"/>
            <a:ext cx="2133600" cy="457200"/>
          </a:xfrm>
        </p:spPr>
        <p:txBody>
          <a:bodyPr/>
          <a:lstStyle>
            <a:lvl1pPr>
              <a:defRPr/>
            </a:lvl1pPr>
          </a:lstStyle>
          <a:p>
            <a:fld id="{E6E0D883-6969-4569-A4AD-D73F3FD3C89D}" type="slidenum">
              <a:rPr lang="ru-RU"/>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243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48400"/>
            <a:ext cx="2133600" cy="457200"/>
          </a:xfrm>
        </p:spPr>
        <p:txBody>
          <a:bodyPr/>
          <a:lstStyle>
            <a:lvl1pPr>
              <a:defRPr/>
            </a:lvl1pPr>
          </a:lstStyle>
          <a:p>
            <a:endParaRPr lang="ru-RU"/>
          </a:p>
        </p:txBody>
      </p:sp>
      <p:sp>
        <p:nvSpPr>
          <p:cNvPr id="7" name="Нижний колонтитул 6"/>
          <p:cNvSpPr>
            <a:spLocks noGrp="1"/>
          </p:cNvSpPr>
          <p:nvPr>
            <p:ph type="ftr" sz="quarter" idx="11"/>
          </p:nvPr>
        </p:nvSpPr>
        <p:spPr>
          <a:xfrm>
            <a:off x="3124200" y="6248400"/>
            <a:ext cx="2895600" cy="457200"/>
          </a:xfrm>
        </p:spPr>
        <p:txBody>
          <a:bodyPr/>
          <a:lstStyle>
            <a:lvl1pPr>
              <a:defRPr/>
            </a:lvl1pPr>
          </a:lstStyle>
          <a:p>
            <a:endParaRPr lang="ru-RU"/>
          </a:p>
        </p:txBody>
      </p:sp>
      <p:sp>
        <p:nvSpPr>
          <p:cNvPr id="8" name="Номер слайда 7"/>
          <p:cNvSpPr>
            <a:spLocks noGrp="1"/>
          </p:cNvSpPr>
          <p:nvPr>
            <p:ph type="sldNum" sz="quarter" idx="12"/>
          </p:nvPr>
        </p:nvSpPr>
        <p:spPr>
          <a:xfrm>
            <a:off x="6553200" y="6248400"/>
            <a:ext cx="2133600" cy="457200"/>
          </a:xfrm>
        </p:spPr>
        <p:txBody>
          <a:bodyPr/>
          <a:lstStyle>
            <a:lvl1pPr>
              <a:defRPr/>
            </a:lvl1pPr>
          </a:lstStyle>
          <a:p>
            <a:fld id="{C2913713-DA50-4625-A58C-EDF7987CD030}" type="slidenum">
              <a:rPr lang="ru-RU"/>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57200" y="39243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48200" y="3924300"/>
            <a:ext cx="4038600" cy="21717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a:xfrm>
            <a:off x="457200" y="6248400"/>
            <a:ext cx="2133600" cy="457200"/>
          </a:xfrm>
        </p:spPr>
        <p:txBody>
          <a:bodyPr/>
          <a:lstStyle>
            <a:lvl1pPr>
              <a:defRPr/>
            </a:lvl1pPr>
          </a:lstStyle>
          <a:p>
            <a:endParaRPr lang="ru-RU"/>
          </a:p>
        </p:txBody>
      </p:sp>
      <p:sp>
        <p:nvSpPr>
          <p:cNvPr id="8" name="Нижний колонтитул 7"/>
          <p:cNvSpPr>
            <a:spLocks noGrp="1"/>
          </p:cNvSpPr>
          <p:nvPr>
            <p:ph type="ftr" sz="quarter" idx="11"/>
          </p:nvPr>
        </p:nvSpPr>
        <p:spPr>
          <a:xfrm>
            <a:off x="3124200" y="6248400"/>
            <a:ext cx="2895600" cy="457200"/>
          </a:xfrm>
        </p:spPr>
        <p:txBody>
          <a:bodyPr/>
          <a:lstStyle>
            <a:lvl1pPr>
              <a:defRPr/>
            </a:lvl1pPr>
          </a:lstStyle>
          <a:p>
            <a:endParaRPr lang="ru-RU"/>
          </a:p>
        </p:txBody>
      </p:sp>
      <p:sp>
        <p:nvSpPr>
          <p:cNvPr id="9" name="Номер слайда 8"/>
          <p:cNvSpPr>
            <a:spLocks noGrp="1"/>
          </p:cNvSpPr>
          <p:nvPr>
            <p:ph type="sldNum" sz="quarter" idx="12"/>
          </p:nvPr>
        </p:nvSpPr>
        <p:spPr>
          <a:xfrm>
            <a:off x="6553200" y="6248400"/>
            <a:ext cx="2133600" cy="457200"/>
          </a:xfrm>
        </p:spPr>
        <p:txBody>
          <a:bodyPr/>
          <a:lstStyle>
            <a:lvl1pPr>
              <a:defRPr/>
            </a:lvl1pPr>
          </a:lstStyle>
          <a:p>
            <a:fld id="{80BE707B-AA71-49E1-8D06-4C5BBDC59825}"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90678AC-FEE0-4541-BB05-090463B9A882}"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en.lv/index.php#514_3" TargetMode="Externa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4.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57200" y="274638"/>
            <a:ext cx="8229600" cy="3298825"/>
          </a:xfrm>
        </p:spPr>
        <p:txBody>
          <a:bodyPr/>
          <a:lstStyle/>
          <a:p>
            <a:pPr algn="ctr"/>
            <a:r>
              <a:rPr lang="ru-RU" sz="4800" dirty="0"/>
              <a:t>Презентация на тему:</a:t>
            </a:r>
            <a:br>
              <a:rPr lang="ru-RU" sz="4800" dirty="0"/>
            </a:br>
            <a:r>
              <a:rPr lang="ru-RU" sz="4800" dirty="0"/>
              <a:t/>
            </a:r>
            <a:br>
              <a:rPr lang="ru-RU" sz="4800" dirty="0"/>
            </a:br>
            <a:r>
              <a:rPr lang="ru-RU" sz="4800" dirty="0">
                <a:solidFill>
                  <a:srgbClr val="FF0000"/>
                </a:solidFill>
              </a:rPr>
              <a:t>«Скажем НЕТ наркотикам!»</a:t>
            </a:r>
          </a:p>
        </p:txBody>
      </p:sp>
      <p:sp>
        <p:nvSpPr>
          <p:cNvPr id="3" name="TextBox 2"/>
          <p:cNvSpPr txBox="1"/>
          <p:nvPr/>
        </p:nvSpPr>
        <p:spPr>
          <a:xfrm>
            <a:off x="4427984" y="4941168"/>
            <a:ext cx="4716016" cy="523220"/>
          </a:xfrm>
          <a:prstGeom prst="rect">
            <a:avLst/>
          </a:prstGeom>
          <a:noFill/>
        </p:spPr>
        <p:txBody>
          <a:bodyPr wrap="square" rtlCol="0">
            <a:spAutoFit/>
          </a:bodyPr>
          <a:lstStyle/>
          <a:p>
            <a:r>
              <a:rPr lang="ru-RU" sz="2800" dirty="0" smtClean="0">
                <a:solidFill>
                  <a:schemeClr val="bg2">
                    <a:lumMod val="50000"/>
                  </a:schemeClr>
                </a:solidFill>
              </a:rPr>
              <a:t>Выполнила: </a:t>
            </a:r>
            <a:r>
              <a:rPr lang="ru-RU" sz="2800" dirty="0" err="1" smtClean="0">
                <a:solidFill>
                  <a:schemeClr val="bg2">
                    <a:lumMod val="50000"/>
                  </a:schemeClr>
                </a:solidFill>
              </a:rPr>
              <a:t>Хаярова</a:t>
            </a:r>
            <a:r>
              <a:rPr lang="ru-RU" sz="2800" dirty="0" smtClean="0">
                <a:solidFill>
                  <a:schemeClr val="bg2">
                    <a:lumMod val="50000"/>
                  </a:schemeClr>
                </a:solidFill>
              </a:rPr>
              <a:t> </a:t>
            </a:r>
            <a:r>
              <a:rPr lang="ru-RU" sz="2800" dirty="0" err="1" smtClean="0">
                <a:solidFill>
                  <a:schemeClr val="bg2">
                    <a:lumMod val="50000"/>
                  </a:schemeClr>
                </a:solidFill>
              </a:rPr>
              <a:t>Диля</a:t>
            </a:r>
            <a:r>
              <a:rPr lang="ru-RU" sz="2800" dirty="0" smtClean="0">
                <a:solidFill>
                  <a:schemeClr val="bg2">
                    <a:lumMod val="50000"/>
                  </a:schemeClr>
                </a:solidFill>
              </a:rPr>
              <a:t> </a:t>
            </a:r>
            <a:endParaRPr lang="ru-RU" sz="2800" dirty="0">
              <a:solidFill>
                <a:schemeClr val="bg2">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323850" y="981075"/>
            <a:ext cx="8229600" cy="4525963"/>
          </a:xfrm>
        </p:spPr>
        <p:txBody>
          <a:bodyPr/>
          <a:lstStyle/>
          <a:p>
            <a:pPr>
              <a:lnSpc>
                <a:spcPct val="80000"/>
              </a:lnSpc>
              <a:buFont typeface="Wingdings" pitchFamily="2" charset="2"/>
              <a:buNone/>
            </a:pPr>
            <a:r>
              <a:rPr lang="ru-RU" sz="2800" dirty="0">
                <a:solidFill>
                  <a:schemeClr val="bg2">
                    <a:lumMod val="50000"/>
                  </a:schemeClr>
                </a:solidFill>
              </a:rPr>
              <a:t>Вот он тащился, чуть не умирая.</a:t>
            </a:r>
          </a:p>
          <a:p>
            <a:pPr>
              <a:lnSpc>
                <a:spcPct val="80000"/>
              </a:lnSpc>
              <a:buFont typeface="Wingdings" pitchFamily="2" charset="2"/>
              <a:buNone/>
            </a:pPr>
            <a:r>
              <a:rPr lang="ru-RU" sz="2800" dirty="0">
                <a:solidFill>
                  <a:schemeClr val="bg2">
                    <a:lumMod val="50000"/>
                  </a:schemeClr>
                </a:solidFill>
              </a:rPr>
              <a:t>Через минуту ж –</a:t>
            </a:r>
          </a:p>
          <a:p>
            <a:pPr>
              <a:lnSpc>
                <a:spcPct val="80000"/>
              </a:lnSpc>
              <a:buFont typeface="Wingdings" pitchFamily="2" charset="2"/>
              <a:buNone/>
            </a:pPr>
            <a:r>
              <a:rPr lang="ru-RU" sz="2800" dirty="0">
                <a:solidFill>
                  <a:schemeClr val="bg2">
                    <a:lumMod val="50000"/>
                  </a:schemeClr>
                </a:solidFill>
              </a:rPr>
              <a:t>Где достал, бог весть!-</a:t>
            </a:r>
          </a:p>
          <a:p>
            <a:pPr>
              <a:lnSpc>
                <a:spcPct val="80000"/>
              </a:lnSpc>
              <a:buFont typeface="Wingdings" pitchFamily="2" charset="2"/>
              <a:buNone/>
            </a:pPr>
            <a:r>
              <a:rPr lang="ru-RU" sz="2800" dirty="0">
                <a:solidFill>
                  <a:schemeClr val="bg2">
                    <a:lumMod val="50000"/>
                  </a:schemeClr>
                </a:solidFill>
              </a:rPr>
              <a:t>О радостях искусственного рая</a:t>
            </a:r>
          </a:p>
          <a:p>
            <a:pPr>
              <a:lnSpc>
                <a:spcPct val="80000"/>
              </a:lnSpc>
              <a:buFont typeface="Wingdings" pitchFamily="2" charset="2"/>
              <a:buNone/>
            </a:pPr>
            <a:r>
              <a:rPr lang="ru-RU" sz="2800" dirty="0">
                <a:solidFill>
                  <a:schemeClr val="bg2">
                    <a:lumMod val="50000"/>
                  </a:schemeClr>
                </a:solidFill>
              </a:rPr>
              <a:t>Мир может,</a:t>
            </a:r>
          </a:p>
          <a:p>
            <a:pPr>
              <a:lnSpc>
                <a:spcPct val="80000"/>
              </a:lnSpc>
              <a:buFont typeface="Wingdings" pitchFamily="2" charset="2"/>
              <a:buNone/>
            </a:pPr>
            <a:r>
              <a:rPr lang="ru-RU" sz="2800" dirty="0">
                <a:solidFill>
                  <a:schemeClr val="bg2">
                    <a:lumMod val="50000"/>
                  </a:schemeClr>
                </a:solidFill>
              </a:rPr>
              <a:t>На лице его прочесть!</a:t>
            </a:r>
          </a:p>
          <a:p>
            <a:pPr>
              <a:lnSpc>
                <a:spcPct val="80000"/>
              </a:lnSpc>
              <a:buFont typeface="Wingdings" pitchFamily="2" charset="2"/>
              <a:buNone/>
            </a:pPr>
            <a:r>
              <a:rPr lang="ru-RU" sz="2800" dirty="0">
                <a:solidFill>
                  <a:schemeClr val="bg2">
                    <a:lumMod val="50000"/>
                  </a:schemeClr>
                </a:solidFill>
              </a:rPr>
              <a:t>А сколько их сейчас бредет по свету,</a:t>
            </a:r>
          </a:p>
          <a:p>
            <a:pPr>
              <a:lnSpc>
                <a:spcPct val="80000"/>
              </a:lnSpc>
              <a:buFont typeface="Wingdings" pitchFamily="2" charset="2"/>
              <a:buNone/>
            </a:pPr>
            <a:r>
              <a:rPr lang="ru-RU" sz="2800" dirty="0">
                <a:solidFill>
                  <a:schemeClr val="bg2">
                    <a:lumMod val="50000"/>
                  </a:schemeClr>
                </a:solidFill>
              </a:rPr>
              <a:t>Чья участь то сладка, а то тяжка!</a:t>
            </a:r>
          </a:p>
          <a:p>
            <a:pPr>
              <a:lnSpc>
                <a:spcPct val="80000"/>
              </a:lnSpc>
              <a:buFont typeface="Wingdings" pitchFamily="2" charset="2"/>
              <a:buNone/>
            </a:pPr>
            <a:r>
              <a:rPr lang="ru-RU" sz="2800" dirty="0">
                <a:solidFill>
                  <a:schemeClr val="bg2">
                    <a:lumMod val="50000"/>
                  </a:schemeClr>
                </a:solidFill>
              </a:rPr>
              <a:t>И видимо уже спасенья нету</a:t>
            </a:r>
          </a:p>
          <a:p>
            <a:pPr>
              <a:lnSpc>
                <a:spcPct val="80000"/>
              </a:lnSpc>
              <a:buFont typeface="Wingdings" pitchFamily="2" charset="2"/>
              <a:buNone/>
            </a:pPr>
            <a:r>
              <a:rPr lang="ru-RU" sz="2800" dirty="0">
                <a:solidFill>
                  <a:schemeClr val="bg2">
                    <a:lumMod val="50000"/>
                  </a:schemeClr>
                </a:solidFill>
              </a:rPr>
              <a:t>От этого простого порошка…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8" presetClass="entr" presetSubtype="0" accel="100000" fill="hold" grpId="0" nodeType="after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p:cTn id="7" dur="1000" fill="hold"/>
                                        <p:tgtEl>
                                          <p:spTgt spid="6147">
                                            <p:txEl>
                                              <p:pRg st="0" end="0"/>
                                            </p:txEl>
                                          </p:spTgt>
                                        </p:tgtEl>
                                        <p:attrNameLst>
                                          <p:attrName>ppt_w</p:attrName>
                                        </p:attrNameLst>
                                      </p:cBhvr>
                                      <p:tavLst>
                                        <p:tav tm="0">
                                          <p:val>
                                            <p:strVal val="#ppt_w*2.5"/>
                                          </p:val>
                                        </p:tav>
                                        <p:tav tm="100000">
                                          <p:val>
                                            <p:strVal val="#ppt_w"/>
                                          </p:val>
                                        </p:tav>
                                      </p:tavLst>
                                    </p:anim>
                                    <p:anim calcmode="lin" valueType="num">
                                      <p:cBhvr>
                                        <p:cTn id="8" dur="1000" fill="hold"/>
                                        <p:tgtEl>
                                          <p:spTgt spid="6147">
                                            <p:txEl>
                                              <p:pRg st="0" end="0"/>
                                            </p:txEl>
                                          </p:spTgt>
                                        </p:tgtEl>
                                        <p:attrNameLst>
                                          <p:attrName>ppt_h</p:attrName>
                                        </p:attrNameLst>
                                      </p:cBhvr>
                                      <p:tavLst>
                                        <p:tav tm="0">
                                          <p:val>
                                            <p:strVal val="#ppt_h*0.01"/>
                                          </p:val>
                                        </p:tav>
                                        <p:tav tm="100000">
                                          <p:val>
                                            <p:strVal val="#ppt_h"/>
                                          </p:val>
                                        </p:tav>
                                      </p:tavLst>
                                    </p:anim>
                                    <p:anim calcmode="lin" valueType="num">
                                      <p:cBhvr>
                                        <p:cTn id="9" dur="10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10" dur="1000" fill="hold"/>
                                        <p:tgtEl>
                                          <p:spTgt spid="6147">
                                            <p:txEl>
                                              <p:pRg st="0" end="0"/>
                                            </p:txEl>
                                          </p:spTgt>
                                        </p:tgtEl>
                                        <p:attrNameLst>
                                          <p:attrName>ppt_y</p:attrName>
                                        </p:attrNameLst>
                                      </p:cBhvr>
                                      <p:tavLst>
                                        <p:tav tm="0">
                                          <p:val>
                                            <p:strVal val="#ppt_h+1"/>
                                          </p:val>
                                        </p:tav>
                                        <p:tav tm="100000">
                                          <p:val>
                                            <p:strVal val="#ppt_y"/>
                                          </p:val>
                                        </p:tav>
                                      </p:tavLst>
                                    </p:anim>
                                    <p:animEffect transition="in" filter="fade">
                                      <p:cBhvr>
                                        <p:cTn id="11" dur="1000"/>
                                        <p:tgtEl>
                                          <p:spTgt spid="6147">
                                            <p:txEl>
                                              <p:pRg st="0" end="0"/>
                                            </p:txEl>
                                          </p:spTgt>
                                        </p:tgtEl>
                                      </p:cBhvr>
                                    </p:animEffect>
                                  </p:childTnLst>
                                </p:cTn>
                              </p:par>
                            </p:childTnLst>
                          </p:cTn>
                        </p:par>
                        <p:par>
                          <p:cTn id="12" fill="hold">
                            <p:stCondLst>
                              <p:cond delay="1000"/>
                            </p:stCondLst>
                            <p:childTnLst>
                              <p:par>
                                <p:cTn id="13" presetID="58" presetClass="entr" presetSubtype="0" accel="100000" fill="hold" grpId="0" nodeType="afterEffect">
                                  <p:stCondLst>
                                    <p:cond delay="0"/>
                                  </p:stCondLst>
                                  <p:childTnLst>
                                    <p:set>
                                      <p:cBhvr>
                                        <p:cTn id="14" dur="1" fill="hold">
                                          <p:stCondLst>
                                            <p:cond delay="0"/>
                                          </p:stCondLst>
                                        </p:cTn>
                                        <p:tgtEl>
                                          <p:spTgt spid="6147">
                                            <p:txEl>
                                              <p:pRg st="1" end="1"/>
                                            </p:txEl>
                                          </p:spTgt>
                                        </p:tgtEl>
                                        <p:attrNameLst>
                                          <p:attrName>style.visibility</p:attrName>
                                        </p:attrNameLst>
                                      </p:cBhvr>
                                      <p:to>
                                        <p:strVal val="visible"/>
                                      </p:to>
                                    </p:set>
                                    <p:anim calcmode="lin" valueType="num">
                                      <p:cBhvr>
                                        <p:cTn id="15" dur="1000" fill="hold"/>
                                        <p:tgtEl>
                                          <p:spTgt spid="6147">
                                            <p:txEl>
                                              <p:pRg st="1" end="1"/>
                                            </p:txEl>
                                          </p:spTgt>
                                        </p:tgtEl>
                                        <p:attrNameLst>
                                          <p:attrName>ppt_w</p:attrName>
                                        </p:attrNameLst>
                                      </p:cBhvr>
                                      <p:tavLst>
                                        <p:tav tm="0">
                                          <p:val>
                                            <p:strVal val="#ppt_w*2.5"/>
                                          </p:val>
                                        </p:tav>
                                        <p:tav tm="100000">
                                          <p:val>
                                            <p:strVal val="#ppt_w"/>
                                          </p:val>
                                        </p:tav>
                                      </p:tavLst>
                                    </p:anim>
                                    <p:anim calcmode="lin" valueType="num">
                                      <p:cBhvr>
                                        <p:cTn id="16" dur="1000" fill="hold"/>
                                        <p:tgtEl>
                                          <p:spTgt spid="6147">
                                            <p:txEl>
                                              <p:pRg st="1" end="1"/>
                                            </p:txEl>
                                          </p:spTgt>
                                        </p:tgtEl>
                                        <p:attrNameLst>
                                          <p:attrName>ppt_h</p:attrName>
                                        </p:attrNameLst>
                                      </p:cBhvr>
                                      <p:tavLst>
                                        <p:tav tm="0">
                                          <p:val>
                                            <p:strVal val="#ppt_h*0.01"/>
                                          </p:val>
                                        </p:tav>
                                        <p:tav tm="100000">
                                          <p:val>
                                            <p:strVal val="#ppt_h"/>
                                          </p:val>
                                        </p:tav>
                                      </p:tavLst>
                                    </p:anim>
                                    <p:anim calcmode="lin" valueType="num">
                                      <p:cBhvr>
                                        <p:cTn id="17" dur="1000" fill="hold"/>
                                        <p:tgtEl>
                                          <p:spTgt spid="6147">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6147">
                                            <p:txEl>
                                              <p:pRg st="1" end="1"/>
                                            </p:txEl>
                                          </p:spTgt>
                                        </p:tgtEl>
                                        <p:attrNameLst>
                                          <p:attrName>ppt_y</p:attrName>
                                        </p:attrNameLst>
                                      </p:cBhvr>
                                      <p:tavLst>
                                        <p:tav tm="0">
                                          <p:val>
                                            <p:strVal val="#ppt_h+1"/>
                                          </p:val>
                                        </p:tav>
                                        <p:tav tm="100000">
                                          <p:val>
                                            <p:strVal val="#ppt_y"/>
                                          </p:val>
                                        </p:tav>
                                      </p:tavLst>
                                    </p:anim>
                                    <p:animEffect transition="in" filter="fade">
                                      <p:cBhvr>
                                        <p:cTn id="19" dur="1000"/>
                                        <p:tgtEl>
                                          <p:spTgt spid="6147">
                                            <p:txEl>
                                              <p:pRg st="1" end="1"/>
                                            </p:txEl>
                                          </p:spTgt>
                                        </p:tgtEl>
                                      </p:cBhvr>
                                    </p:animEffect>
                                  </p:childTnLst>
                                </p:cTn>
                              </p:par>
                            </p:childTnLst>
                          </p:cTn>
                        </p:par>
                        <p:par>
                          <p:cTn id="20" fill="hold">
                            <p:stCondLst>
                              <p:cond delay="2000"/>
                            </p:stCondLst>
                            <p:childTnLst>
                              <p:par>
                                <p:cTn id="21" presetID="58" presetClass="entr" presetSubtype="0" accel="100000" fill="hold" grpId="0" nodeType="afterEffect">
                                  <p:stCondLst>
                                    <p:cond delay="0"/>
                                  </p:stCondLst>
                                  <p:childTnLst>
                                    <p:set>
                                      <p:cBhvr>
                                        <p:cTn id="22" dur="1" fill="hold">
                                          <p:stCondLst>
                                            <p:cond delay="0"/>
                                          </p:stCondLst>
                                        </p:cTn>
                                        <p:tgtEl>
                                          <p:spTgt spid="6147">
                                            <p:txEl>
                                              <p:pRg st="2" end="2"/>
                                            </p:txEl>
                                          </p:spTgt>
                                        </p:tgtEl>
                                        <p:attrNameLst>
                                          <p:attrName>style.visibility</p:attrName>
                                        </p:attrNameLst>
                                      </p:cBhvr>
                                      <p:to>
                                        <p:strVal val="visible"/>
                                      </p:to>
                                    </p:set>
                                    <p:anim calcmode="lin" valueType="num">
                                      <p:cBhvr>
                                        <p:cTn id="23" dur="1000" fill="hold"/>
                                        <p:tgtEl>
                                          <p:spTgt spid="6147">
                                            <p:txEl>
                                              <p:pRg st="2" end="2"/>
                                            </p:txEl>
                                          </p:spTgt>
                                        </p:tgtEl>
                                        <p:attrNameLst>
                                          <p:attrName>ppt_w</p:attrName>
                                        </p:attrNameLst>
                                      </p:cBhvr>
                                      <p:tavLst>
                                        <p:tav tm="0">
                                          <p:val>
                                            <p:strVal val="#ppt_w*2.5"/>
                                          </p:val>
                                        </p:tav>
                                        <p:tav tm="100000">
                                          <p:val>
                                            <p:strVal val="#ppt_w"/>
                                          </p:val>
                                        </p:tav>
                                      </p:tavLst>
                                    </p:anim>
                                    <p:anim calcmode="lin" valueType="num">
                                      <p:cBhvr>
                                        <p:cTn id="24" dur="1000" fill="hold"/>
                                        <p:tgtEl>
                                          <p:spTgt spid="6147">
                                            <p:txEl>
                                              <p:pRg st="2" end="2"/>
                                            </p:txEl>
                                          </p:spTgt>
                                        </p:tgtEl>
                                        <p:attrNameLst>
                                          <p:attrName>ppt_h</p:attrName>
                                        </p:attrNameLst>
                                      </p:cBhvr>
                                      <p:tavLst>
                                        <p:tav tm="0">
                                          <p:val>
                                            <p:strVal val="#ppt_h*0.01"/>
                                          </p:val>
                                        </p:tav>
                                        <p:tav tm="100000">
                                          <p:val>
                                            <p:strVal val="#ppt_h"/>
                                          </p:val>
                                        </p:tav>
                                      </p:tavLst>
                                    </p:anim>
                                    <p:anim calcmode="lin" valueType="num">
                                      <p:cBhvr>
                                        <p:cTn id="25" dur="1000" fill="hold"/>
                                        <p:tgtEl>
                                          <p:spTgt spid="6147">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6147">
                                            <p:txEl>
                                              <p:pRg st="2" end="2"/>
                                            </p:txEl>
                                          </p:spTgt>
                                        </p:tgtEl>
                                        <p:attrNameLst>
                                          <p:attrName>ppt_y</p:attrName>
                                        </p:attrNameLst>
                                      </p:cBhvr>
                                      <p:tavLst>
                                        <p:tav tm="0">
                                          <p:val>
                                            <p:strVal val="#ppt_h+1"/>
                                          </p:val>
                                        </p:tav>
                                        <p:tav tm="100000">
                                          <p:val>
                                            <p:strVal val="#ppt_y"/>
                                          </p:val>
                                        </p:tav>
                                      </p:tavLst>
                                    </p:anim>
                                    <p:animEffect transition="in" filter="fade">
                                      <p:cBhvr>
                                        <p:cTn id="27" dur="1000"/>
                                        <p:tgtEl>
                                          <p:spTgt spid="6147">
                                            <p:txEl>
                                              <p:pRg st="2" end="2"/>
                                            </p:txEl>
                                          </p:spTgt>
                                        </p:tgtEl>
                                      </p:cBhvr>
                                    </p:animEffect>
                                  </p:childTnLst>
                                </p:cTn>
                              </p:par>
                            </p:childTnLst>
                          </p:cTn>
                        </p:par>
                        <p:par>
                          <p:cTn id="28" fill="hold">
                            <p:stCondLst>
                              <p:cond delay="3000"/>
                            </p:stCondLst>
                            <p:childTnLst>
                              <p:par>
                                <p:cTn id="29" presetID="58" presetClass="entr" presetSubtype="0" accel="100000" fill="hold" grpId="0" nodeType="afterEffect">
                                  <p:stCondLst>
                                    <p:cond delay="0"/>
                                  </p:stCondLst>
                                  <p:childTnLst>
                                    <p:set>
                                      <p:cBhvr>
                                        <p:cTn id="30" dur="1" fill="hold">
                                          <p:stCondLst>
                                            <p:cond delay="0"/>
                                          </p:stCondLst>
                                        </p:cTn>
                                        <p:tgtEl>
                                          <p:spTgt spid="6147">
                                            <p:txEl>
                                              <p:pRg st="3" end="3"/>
                                            </p:txEl>
                                          </p:spTgt>
                                        </p:tgtEl>
                                        <p:attrNameLst>
                                          <p:attrName>style.visibility</p:attrName>
                                        </p:attrNameLst>
                                      </p:cBhvr>
                                      <p:to>
                                        <p:strVal val="visible"/>
                                      </p:to>
                                    </p:set>
                                    <p:anim calcmode="lin" valueType="num">
                                      <p:cBhvr>
                                        <p:cTn id="31" dur="1000" fill="hold"/>
                                        <p:tgtEl>
                                          <p:spTgt spid="6147">
                                            <p:txEl>
                                              <p:pRg st="3" end="3"/>
                                            </p:txEl>
                                          </p:spTgt>
                                        </p:tgtEl>
                                        <p:attrNameLst>
                                          <p:attrName>ppt_w</p:attrName>
                                        </p:attrNameLst>
                                      </p:cBhvr>
                                      <p:tavLst>
                                        <p:tav tm="0">
                                          <p:val>
                                            <p:strVal val="#ppt_w*2.5"/>
                                          </p:val>
                                        </p:tav>
                                        <p:tav tm="100000">
                                          <p:val>
                                            <p:strVal val="#ppt_w"/>
                                          </p:val>
                                        </p:tav>
                                      </p:tavLst>
                                    </p:anim>
                                    <p:anim calcmode="lin" valueType="num">
                                      <p:cBhvr>
                                        <p:cTn id="32" dur="1000" fill="hold"/>
                                        <p:tgtEl>
                                          <p:spTgt spid="6147">
                                            <p:txEl>
                                              <p:pRg st="3" end="3"/>
                                            </p:txEl>
                                          </p:spTgt>
                                        </p:tgtEl>
                                        <p:attrNameLst>
                                          <p:attrName>ppt_h</p:attrName>
                                        </p:attrNameLst>
                                      </p:cBhvr>
                                      <p:tavLst>
                                        <p:tav tm="0">
                                          <p:val>
                                            <p:strVal val="#ppt_h*0.01"/>
                                          </p:val>
                                        </p:tav>
                                        <p:tav tm="100000">
                                          <p:val>
                                            <p:strVal val="#ppt_h"/>
                                          </p:val>
                                        </p:tav>
                                      </p:tavLst>
                                    </p:anim>
                                    <p:anim calcmode="lin" valueType="num">
                                      <p:cBhvr>
                                        <p:cTn id="33" dur="1000" fill="hold"/>
                                        <p:tgtEl>
                                          <p:spTgt spid="6147">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6147">
                                            <p:txEl>
                                              <p:pRg st="3" end="3"/>
                                            </p:txEl>
                                          </p:spTgt>
                                        </p:tgtEl>
                                        <p:attrNameLst>
                                          <p:attrName>ppt_y</p:attrName>
                                        </p:attrNameLst>
                                      </p:cBhvr>
                                      <p:tavLst>
                                        <p:tav tm="0">
                                          <p:val>
                                            <p:strVal val="#ppt_h+1"/>
                                          </p:val>
                                        </p:tav>
                                        <p:tav tm="100000">
                                          <p:val>
                                            <p:strVal val="#ppt_y"/>
                                          </p:val>
                                        </p:tav>
                                      </p:tavLst>
                                    </p:anim>
                                    <p:animEffect transition="in" filter="fade">
                                      <p:cBhvr>
                                        <p:cTn id="35" dur="1000"/>
                                        <p:tgtEl>
                                          <p:spTgt spid="6147">
                                            <p:txEl>
                                              <p:pRg st="3" end="3"/>
                                            </p:txEl>
                                          </p:spTgt>
                                        </p:tgtEl>
                                      </p:cBhvr>
                                    </p:animEffect>
                                  </p:childTnLst>
                                </p:cTn>
                              </p:par>
                            </p:childTnLst>
                          </p:cTn>
                        </p:par>
                        <p:par>
                          <p:cTn id="36" fill="hold">
                            <p:stCondLst>
                              <p:cond delay="4000"/>
                            </p:stCondLst>
                            <p:childTnLst>
                              <p:par>
                                <p:cTn id="37" presetID="58" presetClass="entr" presetSubtype="0" accel="100000" fill="hold" grpId="0" nodeType="afterEffect">
                                  <p:stCondLst>
                                    <p:cond delay="0"/>
                                  </p:stCondLst>
                                  <p:childTnLst>
                                    <p:set>
                                      <p:cBhvr>
                                        <p:cTn id="38" dur="1" fill="hold">
                                          <p:stCondLst>
                                            <p:cond delay="0"/>
                                          </p:stCondLst>
                                        </p:cTn>
                                        <p:tgtEl>
                                          <p:spTgt spid="6147">
                                            <p:txEl>
                                              <p:pRg st="4" end="4"/>
                                            </p:txEl>
                                          </p:spTgt>
                                        </p:tgtEl>
                                        <p:attrNameLst>
                                          <p:attrName>style.visibility</p:attrName>
                                        </p:attrNameLst>
                                      </p:cBhvr>
                                      <p:to>
                                        <p:strVal val="visible"/>
                                      </p:to>
                                    </p:set>
                                    <p:anim calcmode="lin" valueType="num">
                                      <p:cBhvr>
                                        <p:cTn id="39" dur="1000" fill="hold"/>
                                        <p:tgtEl>
                                          <p:spTgt spid="6147">
                                            <p:txEl>
                                              <p:pRg st="4" end="4"/>
                                            </p:txEl>
                                          </p:spTgt>
                                        </p:tgtEl>
                                        <p:attrNameLst>
                                          <p:attrName>ppt_w</p:attrName>
                                        </p:attrNameLst>
                                      </p:cBhvr>
                                      <p:tavLst>
                                        <p:tav tm="0">
                                          <p:val>
                                            <p:strVal val="#ppt_w*2.5"/>
                                          </p:val>
                                        </p:tav>
                                        <p:tav tm="100000">
                                          <p:val>
                                            <p:strVal val="#ppt_w"/>
                                          </p:val>
                                        </p:tav>
                                      </p:tavLst>
                                    </p:anim>
                                    <p:anim calcmode="lin" valueType="num">
                                      <p:cBhvr>
                                        <p:cTn id="40" dur="1000" fill="hold"/>
                                        <p:tgtEl>
                                          <p:spTgt spid="6147">
                                            <p:txEl>
                                              <p:pRg st="4" end="4"/>
                                            </p:txEl>
                                          </p:spTgt>
                                        </p:tgtEl>
                                        <p:attrNameLst>
                                          <p:attrName>ppt_h</p:attrName>
                                        </p:attrNameLst>
                                      </p:cBhvr>
                                      <p:tavLst>
                                        <p:tav tm="0">
                                          <p:val>
                                            <p:strVal val="#ppt_h*0.01"/>
                                          </p:val>
                                        </p:tav>
                                        <p:tav tm="100000">
                                          <p:val>
                                            <p:strVal val="#ppt_h"/>
                                          </p:val>
                                        </p:tav>
                                      </p:tavLst>
                                    </p:anim>
                                    <p:anim calcmode="lin" valueType="num">
                                      <p:cBhvr>
                                        <p:cTn id="41" dur="1000" fill="hold"/>
                                        <p:tgtEl>
                                          <p:spTgt spid="6147">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6147">
                                            <p:txEl>
                                              <p:pRg st="4" end="4"/>
                                            </p:txEl>
                                          </p:spTgt>
                                        </p:tgtEl>
                                        <p:attrNameLst>
                                          <p:attrName>ppt_y</p:attrName>
                                        </p:attrNameLst>
                                      </p:cBhvr>
                                      <p:tavLst>
                                        <p:tav tm="0">
                                          <p:val>
                                            <p:strVal val="#ppt_h+1"/>
                                          </p:val>
                                        </p:tav>
                                        <p:tav tm="100000">
                                          <p:val>
                                            <p:strVal val="#ppt_y"/>
                                          </p:val>
                                        </p:tav>
                                      </p:tavLst>
                                    </p:anim>
                                    <p:animEffect transition="in" filter="fade">
                                      <p:cBhvr>
                                        <p:cTn id="43" dur="1000"/>
                                        <p:tgtEl>
                                          <p:spTgt spid="6147">
                                            <p:txEl>
                                              <p:pRg st="4" end="4"/>
                                            </p:txEl>
                                          </p:spTgt>
                                        </p:tgtEl>
                                      </p:cBhvr>
                                    </p:animEffect>
                                  </p:childTnLst>
                                </p:cTn>
                              </p:par>
                            </p:childTnLst>
                          </p:cTn>
                        </p:par>
                        <p:par>
                          <p:cTn id="44" fill="hold">
                            <p:stCondLst>
                              <p:cond delay="5000"/>
                            </p:stCondLst>
                            <p:childTnLst>
                              <p:par>
                                <p:cTn id="45" presetID="58" presetClass="entr" presetSubtype="0" accel="100000" fill="hold" grpId="0" nodeType="afterEffect">
                                  <p:stCondLst>
                                    <p:cond delay="0"/>
                                  </p:stCondLst>
                                  <p:childTnLst>
                                    <p:set>
                                      <p:cBhvr>
                                        <p:cTn id="46" dur="1" fill="hold">
                                          <p:stCondLst>
                                            <p:cond delay="0"/>
                                          </p:stCondLst>
                                        </p:cTn>
                                        <p:tgtEl>
                                          <p:spTgt spid="6147">
                                            <p:txEl>
                                              <p:pRg st="5" end="5"/>
                                            </p:txEl>
                                          </p:spTgt>
                                        </p:tgtEl>
                                        <p:attrNameLst>
                                          <p:attrName>style.visibility</p:attrName>
                                        </p:attrNameLst>
                                      </p:cBhvr>
                                      <p:to>
                                        <p:strVal val="visible"/>
                                      </p:to>
                                    </p:set>
                                    <p:anim calcmode="lin" valueType="num">
                                      <p:cBhvr>
                                        <p:cTn id="47" dur="1000" fill="hold"/>
                                        <p:tgtEl>
                                          <p:spTgt spid="6147">
                                            <p:txEl>
                                              <p:pRg st="5" end="5"/>
                                            </p:txEl>
                                          </p:spTgt>
                                        </p:tgtEl>
                                        <p:attrNameLst>
                                          <p:attrName>ppt_w</p:attrName>
                                        </p:attrNameLst>
                                      </p:cBhvr>
                                      <p:tavLst>
                                        <p:tav tm="0">
                                          <p:val>
                                            <p:strVal val="#ppt_w*2.5"/>
                                          </p:val>
                                        </p:tav>
                                        <p:tav tm="100000">
                                          <p:val>
                                            <p:strVal val="#ppt_w"/>
                                          </p:val>
                                        </p:tav>
                                      </p:tavLst>
                                    </p:anim>
                                    <p:anim calcmode="lin" valueType="num">
                                      <p:cBhvr>
                                        <p:cTn id="48" dur="1000" fill="hold"/>
                                        <p:tgtEl>
                                          <p:spTgt spid="6147">
                                            <p:txEl>
                                              <p:pRg st="5" end="5"/>
                                            </p:txEl>
                                          </p:spTgt>
                                        </p:tgtEl>
                                        <p:attrNameLst>
                                          <p:attrName>ppt_h</p:attrName>
                                        </p:attrNameLst>
                                      </p:cBhvr>
                                      <p:tavLst>
                                        <p:tav tm="0">
                                          <p:val>
                                            <p:strVal val="#ppt_h*0.01"/>
                                          </p:val>
                                        </p:tav>
                                        <p:tav tm="100000">
                                          <p:val>
                                            <p:strVal val="#ppt_h"/>
                                          </p:val>
                                        </p:tav>
                                      </p:tavLst>
                                    </p:anim>
                                    <p:anim calcmode="lin" valueType="num">
                                      <p:cBhvr>
                                        <p:cTn id="49" dur="1000" fill="hold"/>
                                        <p:tgtEl>
                                          <p:spTgt spid="6147">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6147">
                                            <p:txEl>
                                              <p:pRg st="5" end="5"/>
                                            </p:txEl>
                                          </p:spTgt>
                                        </p:tgtEl>
                                        <p:attrNameLst>
                                          <p:attrName>ppt_y</p:attrName>
                                        </p:attrNameLst>
                                      </p:cBhvr>
                                      <p:tavLst>
                                        <p:tav tm="0">
                                          <p:val>
                                            <p:strVal val="#ppt_h+1"/>
                                          </p:val>
                                        </p:tav>
                                        <p:tav tm="100000">
                                          <p:val>
                                            <p:strVal val="#ppt_y"/>
                                          </p:val>
                                        </p:tav>
                                      </p:tavLst>
                                    </p:anim>
                                    <p:animEffect transition="in" filter="fade">
                                      <p:cBhvr>
                                        <p:cTn id="51" dur="1000"/>
                                        <p:tgtEl>
                                          <p:spTgt spid="6147">
                                            <p:txEl>
                                              <p:pRg st="5" end="5"/>
                                            </p:txEl>
                                          </p:spTgt>
                                        </p:tgtEl>
                                      </p:cBhvr>
                                    </p:animEffect>
                                  </p:childTnLst>
                                </p:cTn>
                              </p:par>
                            </p:childTnLst>
                          </p:cTn>
                        </p:par>
                        <p:par>
                          <p:cTn id="52" fill="hold">
                            <p:stCondLst>
                              <p:cond delay="6000"/>
                            </p:stCondLst>
                            <p:childTnLst>
                              <p:par>
                                <p:cTn id="53" presetID="58" presetClass="entr" presetSubtype="0" accel="100000" fill="hold" grpId="0" nodeType="afterEffect">
                                  <p:stCondLst>
                                    <p:cond delay="0"/>
                                  </p:stCondLst>
                                  <p:childTnLst>
                                    <p:set>
                                      <p:cBhvr>
                                        <p:cTn id="54" dur="1" fill="hold">
                                          <p:stCondLst>
                                            <p:cond delay="0"/>
                                          </p:stCondLst>
                                        </p:cTn>
                                        <p:tgtEl>
                                          <p:spTgt spid="6147">
                                            <p:txEl>
                                              <p:pRg st="6" end="6"/>
                                            </p:txEl>
                                          </p:spTgt>
                                        </p:tgtEl>
                                        <p:attrNameLst>
                                          <p:attrName>style.visibility</p:attrName>
                                        </p:attrNameLst>
                                      </p:cBhvr>
                                      <p:to>
                                        <p:strVal val="visible"/>
                                      </p:to>
                                    </p:set>
                                    <p:anim calcmode="lin" valueType="num">
                                      <p:cBhvr>
                                        <p:cTn id="55" dur="1000" fill="hold"/>
                                        <p:tgtEl>
                                          <p:spTgt spid="6147">
                                            <p:txEl>
                                              <p:pRg st="6" end="6"/>
                                            </p:txEl>
                                          </p:spTgt>
                                        </p:tgtEl>
                                        <p:attrNameLst>
                                          <p:attrName>ppt_w</p:attrName>
                                        </p:attrNameLst>
                                      </p:cBhvr>
                                      <p:tavLst>
                                        <p:tav tm="0">
                                          <p:val>
                                            <p:strVal val="#ppt_w*2.5"/>
                                          </p:val>
                                        </p:tav>
                                        <p:tav tm="100000">
                                          <p:val>
                                            <p:strVal val="#ppt_w"/>
                                          </p:val>
                                        </p:tav>
                                      </p:tavLst>
                                    </p:anim>
                                    <p:anim calcmode="lin" valueType="num">
                                      <p:cBhvr>
                                        <p:cTn id="56" dur="1000" fill="hold"/>
                                        <p:tgtEl>
                                          <p:spTgt spid="6147">
                                            <p:txEl>
                                              <p:pRg st="6" end="6"/>
                                            </p:txEl>
                                          </p:spTgt>
                                        </p:tgtEl>
                                        <p:attrNameLst>
                                          <p:attrName>ppt_h</p:attrName>
                                        </p:attrNameLst>
                                      </p:cBhvr>
                                      <p:tavLst>
                                        <p:tav tm="0">
                                          <p:val>
                                            <p:strVal val="#ppt_h*0.01"/>
                                          </p:val>
                                        </p:tav>
                                        <p:tav tm="100000">
                                          <p:val>
                                            <p:strVal val="#ppt_h"/>
                                          </p:val>
                                        </p:tav>
                                      </p:tavLst>
                                    </p:anim>
                                    <p:anim calcmode="lin" valueType="num">
                                      <p:cBhvr>
                                        <p:cTn id="57" dur="1000" fill="hold"/>
                                        <p:tgtEl>
                                          <p:spTgt spid="6147">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6147">
                                            <p:txEl>
                                              <p:pRg st="6" end="6"/>
                                            </p:txEl>
                                          </p:spTgt>
                                        </p:tgtEl>
                                        <p:attrNameLst>
                                          <p:attrName>ppt_y</p:attrName>
                                        </p:attrNameLst>
                                      </p:cBhvr>
                                      <p:tavLst>
                                        <p:tav tm="0">
                                          <p:val>
                                            <p:strVal val="#ppt_h+1"/>
                                          </p:val>
                                        </p:tav>
                                        <p:tav tm="100000">
                                          <p:val>
                                            <p:strVal val="#ppt_y"/>
                                          </p:val>
                                        </p:tav>
                                      </p:tavLst>
                                    </p:anim>
                                    <p:animEffect transition="in" filter="fade">
                                      <p:cBhvr>
                                        <p:cTn id="59" dur="1000"/>
                                        <p:tgtEl>
                                          <p:spTgt spid="6147">
                                            <p:txEl>
                                              <p:pRg st="6" end="6"/>
                                            </p:txEl>
                                          </p:spTgt>
                                        </p:tgtEl>
                                      </p:cBhvr>
                                    </p:animEffect>
                                  </p:childTnLst>
                                </p:cTn>
                              </p:par>
                            </p:childTnLst>
                          </p:cTn>
                        </p:par>
                        <p:par>
                          <p:cTn id="60" fill="hold">
                            <p:stCondLst>
                              <p:cond delay="7000"/>
                            </p:stCondLst>
                            <p:childTnLst>
                              <p:par>
                                <p:cTn id="61" presetID="58" presetClass="entr" presetSubtype="0" accel="100000" fill="hold" grpId="0" nodeType="afterEffect">
                                  <p:stCondLst>
                                    <p:cond delay="0"/>
                                  </p:stCondLst>
                                  <p:childTnLst>
                                    <p:set>
                                      <p:cBhvr>
                                        <p:cTn id="62" dur="1" fill="hold">
                                          <p:stCondLst>
                                            <p:cond delay="0"/>
                                          </p:stCondLst>
                                        </p:cTn>
                                        <p:tgtEl>
                                          <p:spTgt spid="6147">
                                            <p:txEl>
                                              <p:pRg st="7" end="7"/>
                                            </p:txEl>
                                          </p:spTgt>
                                        </p:tgtEl>
                                        <p:attrNameLst>
                                          <p:attrName>style.visibility</p:attrName>
                                        </p:attrNameLst>
                                      </p:cBhvr>
                                      <p:to>
                                        <p:strVal val="visible"/>
                                      </p:to>
                                    </p:set>
                                    <p:anim calcmode="lin" valueType="num">
                                      <p:cBhvr>
                                        <p:cTn id="63" dur="1000" fill="hold"/>
                                        <p:tgtEl>
                                          <p:spTgt spid="6147">
                                            <p:txEl>
                                              <p:pRg st="7" end="7"/>
                                            </p:txEl>
                                          </p:spTgt>
                                        </p:tgtEl>
                                        <p:attrNameLst>
                                          <p:attrName>ppt_w</p:attrName>
                                        </p:attrNameLst>
                                      </p:cBhvr>
                                      <p:tavLst>
                                        <p:tav tm="0">
                                          <p:val>
                                            <p:strVal val="#ppt_w*2.5"/>
                                          </p:val>
                                        </p:tav>
                                        <p:tav tm="100000">
                                          <p:val>
                                            <p:strVal val="#ppt_w"/>
                                          </p:val>
                                        </p:tav>
                                      </p:tavLst>
                                    </p:anim>
                                    <p:anim calcmode="lin" valueType="num">
                                      <p:cBhvr>
                                        <p:cTn id="64" dur="1000" fill="hold"/>
                                        <p:tgtEl>
                                          <p:spTgt spid="6147">
                                            <p:txEl>
                                              <p:pRg st="7" end="7"/>
                                            </p:txEl>
                                          </p:spTgt>
                                        </p:tgtEl>
                                        <p:attrNameLst>
                                          <p:attrName>ppt_h</p:attrName>
                                        </p:attrNameLst>
                                      </p:cBhvr>
                                      <p:tavLst>
                                        <p:tav tm="0">
                                          <p:val>
                                            <p:strVal val="#ppt_h*0.01"/>
                                          </p:val>
                                        </p:tav>
                                        <p:tav tm="100000">
                                          <p:val>
                                            <p:strVal val="#ppt_h"/>
                                          </p:val>
                                        </p:tav>
                                      </p:tavLst>
                                    </p:anim>
                                    <p:anim calcmode="lin" valueType="num">
                                      <p:cBhvr>
                                        <p:cTn id="65" dur="1000" fill="hold"/>
                                        <p:tgtEl>
                                          <p:spTgt spid="6147">
                                            <p:txEl>
                                              <p:pRg st="7" end="7"/>
                                            </p:txEl>
                                          </p:spTgt>
                                        </p:tgtEl>
                                        <p:attrNameLst>
                                          <p:attrName>ppt_x</p:attrName>
                                        </p:attrNameLst>
                                      </p:cBhvr>
                                      <p:tavLst>
                                        <p:tav tm="0">
                                          <p:val>
                                            <p:strVal val="#ppt_x"/>
                                          </p:val>
                                        </p:tav>
                                        <p:tav tm="100000">
                                          <p:val>
                                            <p:strVal val="#ppt_x"/>
                                          </p:val>
                                        </p:tav>
                                      </p:tavLst>
                                    </p:anim>
                                    <p:anim calcmode="lin" valueType="num">
                                      <p:cBhvr>
                                        <p:cTn id="66" dur="1000" fill="hold"/>
                                        <p:tgtEl>
                                          <p:spTgt spid="6147">
                                            <p:txEl>
                                              <p:pRg st="7" end="7"/>
                                            </p:txEl>
                                          </p:spTgt>
                                        </p:tgtEl>
                                        <p:attrNameLst>
                                          <p:attrName>ppt_y</p:attrName>
                                        </p:attrNameLst>
                                      </p:cBhvr>
                                      <p:tavLst>
                                        <p:tav tm="0">
                                          <p:val>
                                            <p:strVal val="#ppt_h+1"/>
                                          </p:val>
                                        </p:tav>
                                        <p:tav tm="100000">
                                          <p:val>
                                            <p:strVal val="#ppt_y"/>
                                          </p:val>
                                        </p:tav>
                                      </p:tavLst>
                                    </p:anim>
                                    <p:animEffect transition="in" filter="fade">
                                      <p:cBhvr>
                                        <p:cTn id="67" dur="1000"/>
                                        <p:tgtEl>
                                          <p:spTgt spid="6147">
                                            <p:txEl>
                                              <p:pRg st="7" end="7"/>
                                            </p:txEl>
                                          </p:spTgt>
                                        </p:tgtEl>
                                      </p:cBhvr>
                                    </p:animEffect>
                                  </p:childTnLst>
                                </p:cTn>
                              </p:par>
                            </p:childTnLst>
                          </p:cTn>
                        </p:par>
                        <p:par>
                          <p:cTn id="68" fill="hold">
                            <p:stCondLst>
                              <p:cond delay="8000"/>
                            </p:stCondLst>
                            <p:childTnLst>
                              <p:par>
                                <p:cTn id="69" presetID="58" presetClass="entr" presetSubtype="0" accel="100000" fill="hold" grpId="0" nodeType="afterEffect">
                                  <p:stCondLst>
                                    <p:cond delay="0"/>
                                  </p:stCondLst>
                                  <p:childTnLst>
                                    <p:set>
                                      <p:cBhvr>
                                        <p:cTn id="70" dur="1" fill="hold">
                                          <p:stCondLst>
                                            <p:cond delay="0"/>
                                          </p:stCondLst>
                                        </p:cTn>
                                        <p:tgtEl>
                                          <p:spTgt spid="6147">
                                            <p:txEl>
                                              <p:pRg st="8" end="8"/>
                                            </p:txEl>
                                          </p:spTgt>
                                        </p:tgtEl>
                                        <p:attrNameLst>
                                          <p:attrName>style.visibility</p:attrName>
                                        </p:attrNameLst>
                                      </p:cBhvr>
                                      <p:to>
                                        <p:strVal val="visible"/>
                                      </p:to>
                                    </p:set>
                                    <p:anim calcmode="lin" valueType="num">
                                      <p:cBhvr>
                                        <p:cTn id="71" dur="1000" fill="hold"/>
                                        <p:tgtEl>
                                          <p:spTgt spid="6147">
                                            <p:txEl>
                                              <p:pRg st="8" end="8"/>
                                            </p:txEl>
                                          </p:spTgt>
                                        </p:tgtEl>
                                        <p:attrNameLst>
                                          <p:attrName>ppt_w</p:attrName>
                                        </p:attrNameLst>
                                      </p:cBhvr>
                                      <p:tavLst>
                                        <p:tav tm="0">
                                          <p:val>
                                            <p:strVal val="#ppt_w*2.5"/>
                                          </p:val>
                                        </p:tav>
                                        <p:tav tm="100000">
                                          <p:val>
                                            <p:strVal val="#ppt_w"/>
                                          </p:val>
                                        </p:tav>
                                      </p:tavLst>
                                    </p:anim>
                                    <p:anim calcmode="lin" valueType="num">
                                      <p:cBhvr>
                                        <p:cTn id="72" dur="1000" fill="hold"/>
                                        <p:tgtEl>
                                          <p:spTgt spid="6147">
                                            <p:txEl>
                                              <p:pRg st="8" end="8"/>
                                            </p:txEl>
                                          </p:spTgt>
                                        </p:tgtEl>
                                        <p:attrNameLst>
                                          <p:attrName>ppt_h</p:attrName>
                                        </p:attrNameLst>
                                      </p:cBhvr>
                                      <p:tavLst>
                                        <p:tav tm="0">
                                          <p:val>
                                            <p:strVal val="#ppt_h*0.01"/>
                                          </p:val>
                                        </p:tav>
                                        <p:tav tm="100000">
                                          <p:val>
                                            <p:strVal val="#ppt_h"/>
                                          </p:val>
                                        </p:tav>
                                      </p:tavLst>
                                    </p:anim>
                                    <p:anim calcmode="lin" valueType="num">
                                      <p:cBhvr>
                                        <p:cTn id="73" dur="1000" fill="hold"/>
                                        <p:tgtEl>
                                          <p:spTgt spid="6147">
                                            <p:txEl>
                                              <p:pRg st="8" end="8"/>
                                            </p:txEl>
                                          </p:spTgt>
                                        </p:tgtEl>
                                        <p:attrNameLst>
                                          <p:attrName>ppt_x</p:attrName>
                                        </p:attrNameLst>
                                      </p:cBhvr>
                                      <p:tavLst>
                                        <p:tav tm="0">
                                          <p:val>
                                            <p:strVal val="#ppt_x"/>
                                          </p:val>
                                        </p:tav>
                                        <p:tav tm="100000">
                                          <p:val>
                                            <p:strVal val="#ppt_x"/>
                                          </p:val>
                                        </p:tav>
                                      </p:tavLst>
                                    </p:anim>
                                    <p:anim calcmode="lin" valueType="num">
                                      <p:cBhvr>
                                        <p:cTn id="74" dur="1000" fill="hold"/>
                                        <p:tgtEl>
                                          <p:spTgt spid="6147">
                                            <p:txEl>
                                              <p:pRg st="8" end="8"/>
                                            </p:txEl>
                                          </p:spTgt>
                                        </p:tgtEl>
                                        <p:attrNameLst>
                                          <p:attrName>ppt_y</p:attrName>
                                        </p:attrNameLst>
                                      </p:cBhvr>
                                      <p:tavLst>
                                        <p:tav tm="0">
                                          <p:val>
                                            <p:strVal val="#ppt_h+1"/>
                                          </p:val>
                                        </p:tav>
                                        <p:tav tm="100000">
                                          <p:val>
                                            <p:strVal val="#ppt_y"/>
                                          </p:val>
                                        </p:tav>
                                      </p:tavLst>
                                    </p:anim>
                                    <p:animEffect transition="in" filter="fade">
                                      <p:cBhvr>
                                        <p:cTn id="75" dur="1000"/>
                                        <p:tgtEl>
                                          <p:spTgt spid="6147">
                                            <p:txEl>
                                              <p:pRg st="8" end="8"/>
                                            </p:txEl>
                                          </p:spTgt>
                                        </p:tgtEl>
                                      </p:cBhvr>
                                    </p:animEffect>
                                  </p:childTnLst>
                                </p:cTn>
                              </p:par>
                            </p:childTnLst>
                          </p:cTn>
                        </p:par>
                        <p:par>
                          <p:cTn id="76" fill="hold">
                            <p:stCondLst>
                              <p:cond delay="9000"/>
                            </p:stCondLst>
                            <p:childTnLst>
                              <p:par>
                                <p:cTn id="77" presetID="58" presetClass="entr" presetSubtype="0" accel="100000" fill="hold" grpId="0" nodeType="afterEffect">
                                  <p:stCondLst>
                                    <p:cond delay="0"/>
                                  </p:stCondLst>
                                  <p:childTnLst>
                                    <p:set>
                                      <p:cBhvr>
                                        <p:cTn id="78" dur="1" fill="hold">
                                          <p:stCondLst>
                                            <p:cond delay="0"/>
                                          </p:stCondLst>
                                        </p:cTn>
                                        <p:tgtEl>
                                          <p:spTgt spid="6147">
                                            <p:txEl>
                                              <p:pRg st="9" end="9"/>
                                            </p:txEl>
                                          </p:spTgt>
                                        </p:tgtEl>
                                        <p:attrNameLst>
                                          <p:attrName>style.visibility</p:attrName>
                                        </p:attrNameLst>
                                      </p:cBhvr>
                                      <p:to>
                                        <p:strVal val="visible"/>
                                      </p:to>
                                    </p:set>
                                    <p:anim calcmode="lin" valueType="num">
                                      <p:cBhvr>
                                        <p:cTn id="79" dur="1000" fill="hold"/>
                                        <p:tgtEl>
                                          <p:spTgt spid="6147">
                                            <p:txEl>
                                              <p:pRg st="9" end="9"/>
                                            </p:txEl>
                                          </p:spTgt>
                                        </p:tgtEl>
                                        <p:attrNameLst>
                                          <p:attrName>ppt_w</p:attrName>
                                        </p:attrNameLst>
                                      </p:cBhvr>
                                      <p:tavLst>
                                        <p:tav tm="0">
                                          <p:val>
                                            <p:strVal val="#ppt_w*2.5"/>
                                          </p:val>
                                        </p:tav>
                                        <p:tav tm="100000">
                                          <p:val>
                                            <p:strVal val="#ppt_w"/>
                                          </p:val>
                                        </p:tav>
                                      </p:tavLst>
                                    </p:anim>
                                    <p:anim calcmode="lin" valueType="num">
                                      <p:cBhvr>
                                        <p:cTn id="80" dur="1000" fill="hold"/>
                                        <p:tgtEl>
                                          <p:spTgt spid="6147">
                                            <p:txEl>
                                              <p:pRg st="9" end="9"/>
                                            </p:txEl>
                                          </p:spTgt>
                                        </p:tgtEl>
                                        <p:attrNameLst>
                                          <p:attrName>ppt_h</p:attrName>
                                        </p:attrNameLst>
                                      </p:cBhvr>
                                      <p:tavLst>
                                        <p:tav tm="0">
                                          <p:val>
                                            <p:strVal val="#ppt_h*0.01"/>
                                          </p:val>
                                        </p:tav>
                                        <p:tav tm="100000">
                                          <p:val>
                                            <p:strVal val="#ppt_h"/>
                                          </p:val>
                                        </p:tav>
                                      </p:tavLst>
                                    </p:anim>
                                    <p:anim calcmode="lin" valueType="num">
                                      <p:cBhvr>
                                        <p:cTn id="81" dur="1000" fill="hold"/>
                                        <p:tgtEl>
                                          <p:spTgt spid="6147">
                                            <p:txEl>
                                              <p:pRg st="9" end="9"/>
                                            </p:txEl>
                                          </p:spTgt>
                                        </p:tgtEl>
                                        <p:attrNameLst>
                                          <p:attrName>ppt_x</p:attrName>
                                        </p:attrNameLst>
                                      </p:cBhvr>
                                      <p:tavLst>
                                        <p:tav tm="0">
                                          <p:val>
                                            <p:strVal val="#ppt_x"/>
                                          </p:val>
                                        </p:tav>
                                        <p:tav tm="100000">
                                          <p:val>
                                            <p:strVal val="#ppt_x"/>
                                          </p:val>
                                        </p:tav>
                                      </p:tavLst>
                                    </p:anim>
                                    <p:anim calcmode="lin" valueType="num">
                                      <p:cBhvr>
                                        <p:cTn id="82" dur="1000" fill="hold"/>
                                        <p:tgtEl>
                                          <p:spTgt spid="6147">
                                            <p:txEl>
                                              <p:pRg st="9" end="9"/>
                                            </p:txEl>
                                          </p:spTgt>
                                        </p:tgtEl>
                                        <p:attrNameLst>
                                          <p:attrName>ppt_y</p:attrName>
                                        </p:attrNameLst>
                                      </p:cBhvr>
                                      <p:tavLst>
                                        <p:tav tm="0">
                                          <p:val>
                                            <p:strVal val="#ppt_h+1"/>
                                          </p:val>
                                        </p:tav>
                                        <p:tav tm="100000">
                                          <p:val>
                                            <p:strVal val="#ppt_y"/>
                                          </p:val>
                                        </p:tav>
                                      </p:tavLst>
                                    </p:anim>
                                    <p:animEffect transition="in" filter="fade">
                                      <p:cBhvr>
                                        <p:cTn id="83" dur="1000"/>
                                        <p:tgtEl>
                                          <p:spTgt spid="614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p:txBody>
          <a:bodyPr/>
          <a:lstStyle/>
          <a:p>
            <a:pPr>
              <a:buFont typeface="Wingdings" pitchFamily="2" charset="2"/>
              <a:buNone/>
            </a:pPr>
            <a:r>
              <a:rPr lang="ru-RU" sz="2800" dirty="0">
                <a:solidFill>
                  <a:schemeClr val="bg2">
                    <a:lumMod val="50000"/>
                  </a:schemeClr>
                </a:solidFill>
              </a:rPr>
              <a:t>   …Истощенное, с исколотыми венами тело. Отрешенный взгляд ничего не выражающих глаз. Бессвязная речь, ответы невпопад на, казалось бы, самые обычные вопросы. А главное, полное безразличие к происходящему вокруг, отсутствие интереса к жизни…И все это в 14-16 лет! Да, страшная картина, название которой – наркомания.</a:t>
            </a:r>
          </a:p>
          <a:p>
            <a:pPr>
              <a:buFont typeface="Wingdings" pitchFamily="2" charset="2"/>
              <a:buNone/>
            </a:pPr>
            <a:r>
              <a:rPr lang="ru-RU" sz="2800" dirty="0">
                <a:solidFill>
                  <a:schemeClr val="bg2">
                    <a:lumMod val="50000"/>
                  </a:schemeClr>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171">
                                            <p:txEl>
                                              <p:pRg st="1" end="1"/>
                                            </p:txEl>
                                          </p:spTgt>
                                        </p:tgtEl>
                                        <p:attrNameLst>
                                          <p:attrName>style.visibility</p:attrName>
                                        </p:attrNameLst>
                                      </p:cBhvr>
                                      <p:to>
                                        <p:strVal val="visible"/>
                                      </p:to>
                                    </p:set>
                                    <p:animEffect transition="in" filter="fade">
                                      <p:cBhvr>
                                        <p:cTn id="13" dur="1000"/>
                                        <p:tgtEl>
                                          <p:spTgt spid="7171">
                                            <p:txEl>
                                              <p:pRg st="1" end="1"/>
                                            </p:txEl>
                                          </p:spTgt>
                                        </p:tgtEl>
                                      </p:cBhvr>
                                    </p:animEffect>
                                    <p:anim calcmode="lin" valueType="num">
                                      <p:cBhvr>
                                        <p:cTn id="14"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p:txBody>
          <a:bodyPr/>
          <a:lstStyle/>
          <a:p>
            <a:pPr algn="ctr"/>
            <a:r>
              <a:rPr lang="ru-RU" b="1" dirty="0">
                <a:solidFill>
                  <a:srgbClr val="FFFF00"/>
                </a:solidFill>
              </a:rPr>
              <a:t>ЗАВИСИМОСТЬ.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strVal val="#ppt_w*0.70"/>
                                          </p:val>
                                        </p:tav>
                                        <p:tav tm="100000">
                                          <p:val>
                                            <p:strVal val="#ppt_w"/>
                                          </p:val>
                                        </p:tav>
                                      </p:tavLst>
                                    </p:anim>
                                    <p:anim calcmode="lin" valueType="num">
                                      <p:cBhvr>
                                        <p:cTn id="8" dur="1000" fill="hold"/>
                                        <p:tgtEl>
                                          <p:spTgt spid="8194"/>
                                        </p:tgtEl>
                                        <p:attrNameLst>
                                          <p:attrName>ppt_h</p:attrName>
                                        </p:attrNameLst>
                                      </p:cBhvr>
                                      <p:tavLst>
                                        <p:tav tm="0">
                                          <p:val>
                                            <p:strVal val="#ppt_h"/>
                                          </p:val>
                                        </p:tav>
                                        <p:tav tm="100000">
                                          <p:val>
                                            <p:strVal val="#ppt_h"/>
                                          </p:val>
                                        </p:tav>
                                      </p:tavLst>
                                    </p:anim>
                                    <p:animEffect transition="in" filter="fade">
                                      <p:cBhvr>
                                        <p:cTn id="9" dur="1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457200" y="764704"/>
            <a:ext cx="8229600" cy="5832946"/>
          </a:xfrm>
        </p:spPr>
        <p:txBody>
          <a:bodyPr/>
          <a:lstStyle/>
          <a:p>
            <a:pPr>
              <a:lnSpc>
                <a:spcPct val="80000"/>
              </a:lnSpc>
              <a:buFont typeface="Wingdings" pitchFamily="2" charset="2"/>
              <a:buNone/>
            </a:pPr>
            <a:r>
              <a:rPr lang="ru-RU" sz="2800" dirty="0"/>
              <a:t>   </a:t>
            </a:r>
            <a:r>
              <a:rPr lang="ru-RU" sz="2400" dirty="0">
                <a:solidFill>
                  <a:schemeClr val="bg2">
                    <a:lumMod val="50000"/>
                  </a:schemeClr>
                </a:solidFill>
              </a:rPr>
              <a:t>Наркотики широко применяются в современной медицине как обезболивающие и усыпляющие свойства. Но этим эффектом воздействие наркотических веществ на центральную нервную систему не ограничивается. Многие из них вызывают у людей особое психическое состояние возбуждения – эйфорию. Эйфория – объективно вредное состояние. Так как при этом человек всегда в той или иной степени отключается от реальности. В общественном положении, в делах и окружающей обстановке ничего не меняется, человек же чувствует себя на краю блаженства – только вследствие «обмана» психики химическим веществом. Поэтому он испытывает желание вновь повторить это состояние. В результате развивается пагубное пристрастие.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1000"/>
                                        <p:tgtEl>
                                          <p:spTgt spid="10243">
                                            <p:txEl>
                                              <p:pRg st="0" end="0"/>
                                            </p:txEl>
                                          </p:spTgt>
                                        </p:tgtEl>
                                      </p:cBhvr>
                                    </p:animEffect>
                                    <p:anim calcmode="lin" valueType="num">
                                      <p:cBhvr>
                                        <p:cTn id="8" dur="10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24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395288" y="1052735"/>
            <a:ext cx="8229600" cy="5505227"/>
          </a:xfrm>
        </p:spPr>
        <p:txBody>
          <a:bodyPr/>
          <a:lstStyle/>
          <a:p>
            <a:pPr>
              <a:buFont typeface="Wingdings" pitchFamily="2" charset="2"/>
              <a:buNone/>
            </a:pPr>
            <a:r>
              <a:rPr lang="ru-RU" dirty="0"/>
              <a:t>   Наркотик </a:t>
            </a:r>
            <a:r>
              <a:rPr lang="ru-RU" dirty="0">
                <a:solidFill>
                  <a:schemeClr val="folHlink"/>
                </a:solidFill>
              </a:rPr>
              <a:t>слово  греческое, в переводе</a:t>
            </a:r>
            <a:r>
              <a:rPr lang="ru-RU" dirty="0"/>
              <a:t> </a:t>
            </a:r>
            <a:r>
              <a:rPr lang="ru-RU" dirty="0">
                <a:solidFill>
                  <a:schemeClr val="folHlink"/>
                </a:solidFill>
              </a:rPr>
              <a:t>–</a:t>
            </a:r>
            <a:r>
              <a:rPr lang="ru-RU" dirty="0"/>
              <a:t> одурманивающий. </a:t>
            </a:r>
          </a:p>
          <a:p>
            <a:pPr>
              <a:buFont typeface="Wingdings" pitchFamily="2" charset="2"/>
              <a:buNone/>
            </a:pPr>
            <a:r>
              <a:rPr lang="ru-RU" dirty="0">
                <a:solidFill>
                  <a:srgbClr val="FFFF00"/>
                </a:solidFill>
              </a:rPr>
              <a:t> </a:t>
            </a:r>
          </a:p>
          <a:p>
            <a:pPr>
              <a:buFont typeface="Wingdings" pitchFamily="2" charset="2"/>
              <a:buNone/>
            </a:pPr>
            <a:r>
              <a:rPr lang="ru-RU" dirty="0"/>
              <a:t>   Наркомания </a:t>
            </a:r>
            <a:r>
              <a:rPr lang="ru-RU" dirty="0">
                <a:solidFill>
                  <a:schemeClr val="folHlink"/>
                </a:solidFill>
              </a:rPr>
              <a:t>– это болезнь, вызванная употреблением наркотиков.</a:t>
            </a:r>
          </a:p>
          <a:p>
            <a:pPr>
              <a:buFont typeface="Wingdings" pitchFamily="2" charset="2"/>
              <a:buNone/>
            </a:pPr>
            <a:r>
              <a:rPr lang="ru-RU" dirty="0"/>
              <a:t>   </a:t>
            </a:r>
          </a:p>
          <a:p>
            <a:pPr>
              <a:buFont typeface="Wingdings" pitchFamily="2" charset="2"/>
              <a:buNone/>
            </a:pPr>
            <a:r>
              <a:rPr lang="ru-RU" dirty="0"/>
              <a:t>  Токсикомания </a:t>
            </a:r>
            <a:r>
              <a:rPr lang="ru-RU" dirty="0">
                <a:solidFill>
                  <a:schemeClr val="folHlink"/>
                </a:solidFill>
              </a:rPr>
              <a:t>– «</a:t>
            </a:r>
            <a:r>
              <a:rPr lang="ru-RU" dirty="0" err="1">
                <a:solidFill>
                  <a:schemeClr val="folHlink"/>
                </a:solidFill>
              </a:rPr>
              <a:t>токси</a:t>
            </a:r>
            <a:r>
              <a:rPr lang="ru-RU" dirty="0">
                <a:solidFill>
                  <a:schemeClr val="folHlink"/>
                </a:solidFill>
              </a:rPr>
              <a:t>»– токсичные (ядовитые) вещества, «мания» - употребление этих веществ.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p:cTn id="7" dur="1000" fill="hold"/>
                                        <p:tgtEl>
                                          <p:spTgt spid="11267">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26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7">
                                            <p:txEl>
                                              <p:pRg st="0" end="0"/>
                                            </p:txEl>
                                          </p:spTgt>
                                        </p:tgtEl>
                                      </p:cBhvr>
                                    </p:animEffect>
                                  </p:childTnLst>
                                </p:cTn>
                              </p:par>
                            </p:childTnLst>
                          </p:cTn>
                        </p:par>
                        <p:par>
                          <p:cTn id="10" fill="hold">
                            <p:stCondLst>
                              <p:cond delay="1000"/>
                            </p:stCondLst>
                            <p:childTnLst>
                              <p:par>
                                <p:cTn id="11" presetID="29" presetClass="entr" presetSubtype="0" fill="hold" grpId="0" nodeType="afterEffect">
                                  <p:stCondLst>
                                    <p:cond delay="0"/>
                                  </p:stCondLst>
                                  <p:childTnLst>
                                    <p:set>
                                      <p:cBhvr>
                                        <p:cTn id="12" dur="1" fill="hold">
                                          <p:stCondLst>
                                            <p:cond delay="0"/>
                                          </p:stCondLst>
                                        </p:cTn>
                                        <p:tgtEl>
                                          <p:spTgt spid="11267">
                                            <p:txEl>
                                              <p:pRg st="1" end="1"/>
                                            </p:txEl>
                                          </p:spTgt>
                                        </p:tgtEl>
                                        <p:attrNameLst>
                                          <p:attrName>style.visibility</p:attrName>
                                        </p:attrNameLst>
                                      </p:cBhvr>
                                      <p:to>
                                        <p:strVal val="visible"/>
                                      </p:to>
                                    </p:set>
                                    <p:anim calcmode="lin" valueType="num">
                                      <p:cBhvr>
                                        <p:cTn id="13" dur="1000" fill="hold"/>
                                        <p:tgtEl>
                                          <p:spTgt spid="11267">
                                            <p:txEl>
                                              <p:pRg st="1" end="1"/>
                                            </p:txEl>
                                          </p:spTgt>
                                        </p:tgtEl>
                                        <p:attrNameLst>
                                          <p:attrName>ppt_x</p:attrName>
                                        </p:attrNameLst>
                                      </p:cBhvr>
                                      <p:tavLst>
                                        <p:tav tm="0">
                                          <p:val>
                                            <p:strVal val="#ppt_x-.2"/>
                                          </p:val>
                                        </p:tav>
                                        <p:tav tm="100000">
                                          <p:val>
                                            <p:strVal val="#ppt_x"/>
                                          </p:val>
                                        </p:tav>
                                      </p:tavLst>
                                    </p:anim>
                                    <p:anim calcmode="lin" valueType="num">
                                      <p:cBhvr>
                                        <p:cTn id="14" dur="1000" fill="hold"/>
                                        <p:tgtEl>
                                          <p:spTgt spid="1126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1267">
                                            <p:txEl>
                                              <p:pRg st="1" end="1"/>
                                            </p:txEl>
                                          </p:spTgt>
                                        </p:tgtEl>
                                      </p:cBhvr>
                                    </p:animEffect>
                                  </p:childTnLst>
                                </p:cTn>
                              </p:par>
                            </p:childTnLst>
                          </p:cTn>
                        </p:par>
                        <p:par>
                          <p:cTn id="16" fill="hold">
                            <p:stCondLst>
                              <p:cond delay="2000"/>
                            </p:stCondLst>
                            <p:childTnLst>
                              <p:par>
                                <p:cTn id="17" presetID="29" presetClass="entr" presetSubtype="0" fill="hold" grpId="0" nodeType="afterEffect">
                                  <p:stCondLst>
                                    <p:cond delay="0"/>
                                  </p:stCondLst>
                                  <p:childTnLst>
                                    <p:set>
                                      <p:cBhvr>
                                        <p:cTn id="18" dur="1" fill="hold">
                                          <p:stCondLst>
                                            <p:cond delay="0"/>
                                          </p:stCondLst>
                                        </p:cTn>
                                        <p:tgtEl>
                                          <p:spTgt spid="11267">
                                            <p:txEl>
                                              <p:pRg st="2" end="2"/>
                                            </p:txEl>
                                          </p:spTgt>
                                        </p:tgtEl>
                                        <p:attrNameLst>
                                          <p:attrName>style.visibility</p:attrName>
                                        </p:attrNameLst>
                                      </p:cBhvr>
                                      <p:to>
                                        <p:strVal val="visible"/>
                                      </p:to>
                                    </p:set>
                                    <p:anim calcmode="lin" valueType="num">
                                      <p:cBhvr>
                                        <p:cTn id="19" dur="1000" fill="hold"/>
                                        <p:tgtEl>
                                          <p:spTgt spid="11267">
                                            <p:txEl>
                                              <p:pRg st="2" end="2"/>
                                            </p:txEl>
                                          </p:spTgt>
                                        </p:tgtEl>
                                        <p:attrNameLst>
                                          <p:attrName>ppt_x</p:attrName>
                                        </p:attrNameLst>
                                      </p:cBhvr>
                                      <p:tavLst>
                                        <p:tav tm="0">
                                          <p:val>
                                            <p:strVal val="#ppt_x-.2"/>
                                          </p:val>
                                        </p:tav>
                                        <p:tav tm="100000">
                                          <p:val>
                                            <p:strVal val="#ppt_x"/>
                                          </p:val>
                                        </p:tav>
                                      </p:tavLst>
                                    </p:anim>
                                    <p:anim calcmode="lin" valueType="num">
                                      <p:cBhvr>
                                        <p:cTn id="20" dur="1000" fill="hold"/>
                                        <p:tgtEl>
                                          <p:spTgt spid="1126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1267">
                                            <p:txEl>
                                              <p:pRg st="2" end="2"/>
                                            </p:txEl>
                                          </p:spTgt>
                                        </p:tgtEl>
                                      </p:cBhvr>
                                    </p:animEffect>
                                  </p:childTnLst>
                                </p:cTn>
                              </p:par>
                            </p:childTnLst>
                          </p:cTn>
                        </p:par>
                        <p:par>
                          <p:cTn id="22" fill="hold">
                            <p:stCondLst>
                              <p:cond delay="3000"/>
                            </p:stCondLst>
                            <p:childTnLst>
                              <p:par>
                                <p:cTn id="23" presetID="29" presetClass="entr" presetSubtype="0" fill="hold" grpId="0" nodeType="afterEffect">
                                  <p:stCondLst>
                                    <p:cond delay="0"/>
                                  </p:stCondLst>
                                  <p:childTnLst>
                                    <p:set>
                                      <p:cBhvr>
                                        <p:cTn id="24" dur="1" fill="hold">
                                          <p:stCondLst>
                                            <p:cond delay="0"/>
                                          </p:stCondLst>
                                        </p:cTn>
                                        <p:tgtEl>
                                          <p:spTgt spid="11267">
                                            <p:txEl>
                                              <p:pRg st="3" end="3"/>
                                            </p:txEl>
                                          </p:spTgt>
                                        </p:tgtEl>
                                        <p:attrNameLst>
                                          <p:attrName>style.visibility</p:attrName>
                                        </p:attrNameLst>
                                      </p:cBhvr>
                                      <p:to>
                                        <p:strVal val="visible"/>
                                      </p:to>
                                    </p:set>
                                    <p:anim calcmode="lin" valueType="num">
                                      <p:cBhvr>
                                        <p:cTn id="25" dur="1000" fill="hold"/>
                                        <p:tgtEl>
                                          <p:spTgt spid="11267">
                                            <p:txEl>
                                              <p:pRg st="3" end="3"/>
                                            </p:txEl>
                                          </p:spTgt>
                                        </p:tgtEl>
                                        <p:attrNameLst>
                                          <p:attrName>ppt_x</p:attrName>
                                        </p:attrNameLst>
                                      </p:cBhvr>
                                      <p:tavLst>
                                        <p:tav tm="0">
                                          <p:val>
                                            <p:strVal val="#ppt_x-.2"/>
                                          </p:val>
                                        </p:tav>
                                        <p:tav tm="100000">
                                          <p:val>
                                            <p:strVal val="#ppt_x"/>
                                          </p:val>
                                        </p:tav>
                                      </p:tavLst>
                                    </p:anim>
                                    <p:anim calcmode="lin" valueType="num">
                                      <p:cBhvr>
                                        <p:cTn id="26" dur="1000" fill="hold"/>
                                        <p:tgtEl>
                                          <p:spTgt spid="1126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11267">
                                            <p:txEl>
                                              <p:pRg st="3" end="3"/>
                                            </p:txEl>
                                          </p:spTgt>
                                        </p:tgtEl>
                                      </p:cBhvr>
                                    </p:animEffect>
                                  </p:childTnLst>
                                </p:cTn>
                              </p:par>
                            </p:childTnLst>
                          </p:cTn>
                        </p:par>
                        <p:par>
                          <p:cTn id="28" fill="hold">
                            <p:stCondLst>
                              <p:cond delay="4000"/>
                            </p:stCondLst>
                            <p:childTnLst>
                              <p:par>
                                <p:cTn id="29" presetID="29" presetClass="entr" presetSubtype="0" fill="hold" grpId="0" nodeType="afterEffect">
                                  <p:stCondLst>
                                    <p:cond delay="0"/>
                                  </p:stCondLst>
                                  <p:childTnLst>
                                    <p:set>
                                      <p:cBhvr>
                                        <p:cTn id="30" dur="1" fill="hold">
                                          <p:stCondLst>
                                            <p:cond delay="0"/>
                                          </p:stCondLst>
                                        </p:cTn>
                                        <p:tgtEl>
                                          <p:spTgt spid="11267">
                                            <p:txEl>
                                              <p:pRg st="4" end="4"/>
                                            </p:txEl>
                                          </p:spTgt>
                                        </p:tgtEl>
                                        <p:attrNameLst>
                                          <p:attrName>style.visibility</p:attrName>
                                        </p:attrNameLst>
                                      </p:cBhvr>
                                      <p:to>
                                        <p:strVal val="visible"/>
                                      </p:to>
                                    </p:set>
                                    <p:anim calcmode="lin" valueType="num">
                                      <p:cBhvr>
                                        <p:cTn id="31" dur="1000" fill="hold"/>
                                        <p:tgtEl>
                                          <p:spTgt spid="11267">
                                            <p:txEl>
                                              <p:pRg st="4" end="4"/>
                                            </p:txEl>
                                          </p:spTgt>
                                        </p:tgtEl>
                                        <p:attrNameLst>
                                          <p:attrName>ppt_x</p:attrName>
                                        </p:attrNameLst>
                                      </p:cBhvr>
                                      <p:tavLst>
                                        <p:tav tm="0">
                                          <p:val>
                                            <p:strVal val="#ppt_x-.2"/>
                                          </p:val>
                                        </p:tav>
                                        <p:tav tm="100000">
                                          <p:val>
                                            <p:strVal val="#ppt_x"/>
                                          </p:val>
                                        </p:tav>
                                      </p:tavLst>
                                    </p:anim>
                                    <p:anim calcmode="lin" valueType="num">
                                      <p:cBhvr>
                                        <p:cTn id="32" dur="1000" fill="hold"/>
                                        <p:tgtEl>
                                          <p:spTgt spid="1126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3" dur="10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395288" y="908050"/>
            <a:ext cx="8229600" cy="4495800"/>
          </a:xfrm>
        </p:spPr>
        <p:txBody>
          <a:bodyPr/>
          <a:lstStyle/>
          <a:p>
            <a:pPr>
              <a:buFont typeface="Wingdings" pitchFamily="2" charset="2"/>
              <a:buNone/>
            </a:pPr>
            <a:r>
              <a:rPr lang="ru-RU" sz="2800" dirty="0"/>
              <a:t>   </a:t>
            </a:r>
            <a:r>
              <a:rPr lang="ru-RU" sz="2800" dirty="0">
                <a:solidFill>
                  <a:schemeClr val="bg2">
                    <a:lumMod val="50000"/>
                  </a:schemeClr>
                </a:solidFill>
              </a:rPr>
              <a:t>От разных наркотиков зависят по-разному. Например, марихуана и такой галлюциноген, как ЛДС, вызывают психологическую зависимость. А героин вызывает химические изменения в мозге, и наркоман уже физи­чески не может обходиться без зелья. Но даже те наркотики, которые не вызывают физиологической зависимости, приводят организм в такое состояние, что он реагирует только на более массированные дозы.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p:cTn id="7" dur="1000" fill="hold"/>
                                        <p:tgtEl>
                                          <p:spTgt spid="1229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229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2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179388" y="836712"/>
            <a:ext cx="8785225" cy="5832376"/>
          </a:xfrm>
        </p:spPr>
        <p:txBody>
          <a:bodyPr>
            <a:normAutofit lnSpcReduction="10000"/>
          </a:bodyPr>
          <a:lstStyle/>
          <a:p>
            <a:pPr>
              <a:lnSpc>
                <a:spcPct val="80000"/>
              </a:lnSpc>
              <a:buFont typeface="Wingdings" pitchFamily="2" charset="2"/>
              <a:buNone/>
            </a:pPr>
            <a:r>
              <a:rPr lang="ru-RU" sz="2800" b="1" dirty="0"/>
              <a:t>    Марихуану</a:t>
            </a:r>
            <a:r>
              <a:rPr lang="ru-RU" sz="2800" dirty="0"/>
              <a:t>, </a:t>
            </a:r>
            <a:r>
              <a:rPr lang="ru-RU" sz="2800" dirty="0">
                <a:solidFill>
                  <a:schemeClr val="bg2">
                    <a:lumMod val="50000"/>
                  </a:schemeClr>
                </a:solidFill>
              </a:rPr>
              <a:t>например, часто обрабатывают ядовитыми дефолиантами, добавляют в нее мощный препарат для усыпления животных. </a:t>
            </a:r>
            <a:r>
              <a:rPr lang="ru-RU" sz="2800" dirty="0" err="1">
                <a:solidFill>
                  <a:schemeClr val="bg2">
                    <a:lumMod val="50000"/>
                  </a:schemeClr>
                </a:solidFill>
              </a:rPr>
              <a:t>Амфетамины</a:t>
            </a:r>
            <a:r>
              <a:rPr lang="ru-RU" sz="2800" dirty="0">
                <a:solidFill>
                  <a:schemeClr val="bg2">
                    <a:lumMod val="50000"/>
                  </a:schemeClr>
                </a:solidFill>
              </a:rPr>
              <a:t> иногда насыщают крысиным ядом, мышьяком. Марихуану получают из растения </a:t>
            </a:r>
            <a:r>
              <a:rPr lang="ru-RU" sz="2800" dirty="0" err="1">
                <a:solidFill>
                  <a:schemeClr val="bg2">
                    <a:lumMod val="50000"/>
                  </a:schemeClr>
                </a:solidFill>
              </a:rPr>
              <a:t>каннабис</a:t>
            </a:r>
            <a:r>
              <a:rPr lang="ru-RU" sz="2800" dirty="0">
                <a:solidFill>
                  <a:schemeClr val="bg2">
                    <a:lumMod val="50000"/>
                  </a:schemeClr>
                </a:solidFill>
              </a:rPr>
              <a:t> сатина, до 1937 года ее употребление было вполне законным: из растения делали веревки, шнурки для ботинок, медицинские препараты. Основной компонент марихуаны может задерживаться в организме на семь-девять дней. У любителей марихуаны сильно нарушаются представления о пространстве и времени. В марихуане содержатся как минимум четыреста химических веществ. Курильщики «травки» ощущают сухость во рту и гортани, кажется, будто в глаза насыпали песок; сами глаза воспаляются, ухудшается па­мять, координация, появляется зверский аппетит.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barn(inHorizontal)">
                                      <p:cBhvr>
                                        <p:cTn id="7" dur="1000"/>
                                        <p:tgtEl>
                                          <p:spTgt spid="133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179388" y="836712"/>
            <a:ext cx="8785225" cy="5832376"/>
          </a:xfrm>
        </p:spPr>
        <p:txBody>
          <a:bodyPr>
            <a:normAutofit lnSpcReduction="10000"/>
          </a:bodyPr>
          <a:lstStyle/>
          <a:p>
            <a:pPr>
              <a:lnSpc>
                <a:spcPct val="90000"/>
              </a:lnSpc>
              <a:buFont typeface="Wingdings" pitchFamily="2" charset="2"/>
              <a:buNone/>
            </a:pPr>
            <a:r>
              <a:rPr lang="ru-RU" sz="2400" dirty="0"/>
              <a:t>    </a:t>
            </a:r>
            <a:r>
              <a:rPr lang="ru-RU" sz="2400" dirty="0">
                <a:solidFill>
                  <a:schemeClr val="bg2">
                    <a:lumMod val="50000"/>
                  </a:schemeClr>
                </a:solidFill>
              </a:rPr>
              <a:t>Некоторые подростки пользуются перед экзаменами и спортивными соревнованиями </a:t>
            </a:r>
            <a:r>
              <a:rPr lang="ru-RU" sz="2400" b="1" dirty="0" err="1">
                <a:solidFill>
                  <a:schemeClr val="bg2">
                    <a:lumMod val="50000"/>
                  </a:schemeClr>
                </a:solidFill>
              </a:rPr>
              <a:t>амфетаминами</a:t>
            </a:r>
            <a:r>
              <a:rPr lang="ru-RU" sz="2400" b="1" dirty="0">
                <a:solidFill>
                  <a:schemeClr val="bg2">
                    <a:lumMod val="50000"/>
                  </a:schemeClr>
                </a:solidFill>
              </a:rPr>
              <a:t>.</a:t>
            </a:r>
            <a:r>
              <a:rPr lang="ru-RU" sz="2400" dirty="0">
                <a:solidFill>
                  <a:schemeClr val="bg2">
                    <a:lumMod val="50000"/>
                  </a:schemeClr>
                </a:solidFill>
              </a:rPr>
              <a:t> Любители после приема этого лекарства становятся необычайно возбужденными и на редкость болтливыми, у них появляется ложное чувство уверенности и мощи, которое исчезает после прекращения действия препарата. Затем наступает апатия. Чтобы преодолеть ее, человек начинает увеличивать дозы </a:t>
            </a:r>
            <a:r>
              <a:rPr lang="ru-RU" sz="2400" dirty="0" err="1">
                <a:solidFill>
                  <a:schemeClr val="bg2">
                    <a:lumMod val="50000"/>
                  </a:schemeClr>
                </a:solidFill>
              </a:rPr>
              <a:t>амфетамина</a:t>
            </a:r>
            <a:r>
              <a:rPr lang="ru-RU" sz="2400" dirty="0">
                <a:solidFill>
                  <a:schemeClr val="bg2">
                    <a:lumMod val="50000"/>
                  </a:schemeClr>
                </a:solidFill>
              </a:rPr>
              <a:t>, принимать его все более часто. Вскоре организм привыкает к наркотику, и, чтобы достичь прежних ощущений, его требуется все больше и больше. Отрицательные последствия </a:t>
            </a:r>
            <a:r>
              <a:rPr lang="ru-RU" sz="2400" dirty="0" err="1">
                <a:solidFill>
                  <a:schemeClr val="bg2">
                    <a:lumMod val="50000"/>
                  </a:schemeClr>
                </a:solidFill>
              </a:rPr>
              <a:t>амфетаминов</a:t>
            </a:r>
            <a:r>
              <a:rPr lang="ru-RU" sz="2400" dirty="0">
                <a:solidFill>
                  <a:schemeClr val="bg2">
                    <a:lumMod val="50000"/>
                  </a:schemeClr>
                </a:solidFill>
              </a:rPr>
              <a:t> затрагивают как физиологию, так и психику. У наркомана может развиваться </a:t>
            </a:r>
            <a:r>
              <a:rPr lang="ru-RU" sz="2400" dirty="0" err="1">
                <a:solidFill>
                  <a:schemeClr val="bg2">
                    <a:lumMod val="50000"/>
                  </a:schemeClr>
                </a:solidFill>
              </a:rPr>
              <a:t>параноидальное</a:t>
            </a:r>
            <a:r>
              <a:rPr lang="ru-RU" sz="2400" dirty="0">
                <a:solidFill>
                  <a:schemeClr val="bg2">
                    <a:lumMod val="50000"/>
                  </a:schemeClr>
                </a:solidFill>
              </a:rPr>
              <a:t> состояние, не исключены галлюцинации и обманы зрения, очень часто люди не могут отличить действительность от иллюзии, становятся раздражительными, одним словом, превращаются в психов. В этом отношении </a:t>
            </a:r>
            <a:r>
              <a:rPr lang="ru-RU" sz="2400" dirty="0" err="1">
                <a:solidFill>
                  <a:schemeClr val="bg2">
                    <a:lumMod val="50000"/>
                  </a:schemeClr>
                </a:solidFill>
              </a:rPr>
              <a:t>амфетамины</a:t>
            </a:r>
            <a:r>
              <a:rPr lang="ru-RU" sz="2400" dirty="0">
                <a:solidFill>
                  <a:schemeClr val="bg2">
                    <a:lumMod val="50000"/>
                  </a:schemeClr>
                </a:solidFill>
              </a:rPr>
              <a:t> ничем не отличаются от других наркотиков.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1000"/>
                                        <p:tgtEl>
                                          <p:spTgt spid="14339">
                                            <p:txEl>
                                              <p:pRg st="0" end="0"/>
                                            </p:txEl>
                                          </p:spTgt>
                                        </p:tgtEl>
                                      </p:cBhvr>
                                    </p:animEffect>
                                    <p:anim calcmode="lin" valueType="num">
                                      <p:cBhvr>
                                        <p:cTn id="8"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4339">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339">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2" presetClass="entr" presetSubtype="0" fill="hold" grpId="1" nodeType="afterEffect">
                                  <p:stCondLst>
                                    <p:cond delay="0"/>
                                  </p:stCondLst>
                                  <p:childTnLst>
                                    <p:set>
                                      <p:cBhvr>
                                        <p:cTn id="13" dur="1" fill="hold">
                                          <p:stCondLst>
                                            <p:cond delay="0"/>
                                          </p:stCondLst>
                                        </p:cTn>
                                        <p:tgtEl>
                                          <p:spTgt spid="14339">
                                            <p:txEl>
                                              <p:pRg st="0" end="0"/>
                                            </p:txEl>
                                          </p:spTgt>
                                        </p:tgtEl>
                                        <p:attrNameLst>
                                          <p:attrName>style.visibility</p:attrName>
                                        </p:attrNameLst>
                                      </p:cBhvr>
                                      <p:to>
                                        <p:strVal val="visible"/>
                                      </p:to>
                                    </p:set>
                                    <p:animEffect transition="in" filter="fade">
                                      <p:cBhvr>
                                        <p:cTn id="14" dur="1000"/>
                                        <p:tgtEl>
                                          <p:spTgt spid="14339">
                                            <p:txEl>
                                              <p:pRg st="0" end="0"/>
                                            </p:txEl>
                                          </p:spTgt>
                                        </p:tgtEl>
                                      </p:cBhvr>
                                    </p:animEffect>
                                    <p:anim calcmode="lin" valueType="num">
                                      <p:cBhvr>
                                        <p:cTn id="15"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P spid="14339" grpI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457200" y="836712"/>
            <a:ext cx="8229600" cy="5832376"/>
          </a:xfrm>
        </p:spPr>
        <p:txBody>
          <a:bodyPr>
            <a:normAutofit lnSpcReduction="10000"/>
          </a:bodyPr>
          <a:lstStyle/>
          <a:p>
            <a:pPr>
              <a:lnSpc>
                <a:spcPct val="80000"/>
              </a:lnSpc>
              <a:buFont typeface="Wingdings" pitchFamily="2" charset="2"/>
              <a:buNone/>
            </a:pPr>
            <a:r>
              <a:rPr lang="ru-RU" sz="2800" dirty="0"/>
              <a:t>   </a:t>
            </a:r>
            <a:r>
              <a:rPr lang="ru-RU" sz="2800" dirty="0">
                <a:solidFill>
                  <a:schemeClr val="bg2">
                    <a:lumMod val="50000"/>
                  </a:schemeClr>
                </a:solidFill>
              </a:rPr>
              <a:t>Если ты слышал название </a:t>
            </a:r>
            <a:r>
              <a:rPr lang="ru-RU" sz="2800" b="1" dirty="0">
                <a:solidFill>
                  <a:schemeClr val="bg2">
                    <a:lumMod val="50000"/>
                  </a:schemeClr>
                </a:solidFill>
              </a:rPr>
              <a:t>«барбитураты»,</a:t>
            </a:r>
            <a:r>
              <a:rPr lang="ru-RU" sz="2800" dirty="0">
                <a:solidFill>
                  <a:schemeClr val="bg2">
                    <a:lumMod val="50000"/>
                  </a:schemeClr>
                </a:solidFill>
              </a:rPr>
              <a:t> это одна из групп успокоительных средств. Действие этих наркотиков диаметрально противоположно </a:t>
            </a:r>
            <a:r>
              <a:rPr lang="ru-RU" sz="2800" dirty="0" err="1">
                <a:solidFill>
                  <a:schemeClr val="bg2">
                    <a:lumMod val="50000"/>
                  </a:schemeClr>
                </a:solidFill>
              </a:rPr>
              <a:t>амфетаминам</a:t>
            </a:r>
            <a:r>
              <a:rPr lang="ru-RU" sz="2800" dirty="0">
                <a:solidFill>
                  <a:schemeClr val="bg2">
                    <a:lumMod val="50000"/>
                  </a:schemeClr>
                </a:solidFill>
              </a:rPr>
              <a:t>: расслабление, снятие напряженности, общее чувство эйфории. Хотя эйфория довольно часто переходит в депрессию. Вообще успокоительные замедляют дыхание, пульс, приводят к тому, что речь становится невнятной, походка неверной, умственная деятельность – сильно расстроенной. Наступает такая забывчивость, что некоторые уже не помнят, сколько таблеток приняли, а это основная причина передозировки. Успокоительные настолько замедляют дыхание, что человек, принявший слишком много таблеток, может и не заметить, что перестал делать вдохи.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1000"/>
                                        <p:tgtEl>
                                          <p:spTgt spid="15363">
                                            <p:txEl>
                                              <p:pRg st="0" end="0"/>
                                            </p:txEl>
                                          </p:spTgt>
                                        </p:tgtEl>
                                      </p:cBhvr>
                                    </p:animEffect>
                                    <p:anim calcmode="lin" valueType="num">
                                      <p:cBhvr>
                                        <p:cTn id="8" dur="1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179388" y="836712"/>
            <a:ext cx="8785225" cy="5760938"/>
          </a:xfrm>
        </p:spPr>
        <p:txBody>
          <a:bodyPr/>
          <a:lstStyle/>
          <a:p>
            <a:pPr>
              <a:lnSpc>
                <a:spcPct val="80000"/>
              </a:lnSpc>
              <a:buFont typeface="Wingdings" pitchFamily="2" charset="2"/>
              <a:buNone/>
            </a:pPr>
            <a:r>
              <a:rPr lang="ru-RU" sz="2400" b="1" dirty="0"/>
              <a:t>    Галлюциногены</a:t>
            </a:r>
            <a:r>
              <a:rPr lang="ru-RU" sz="2400" dirty="0"/>
              <a:t> - </a:t>
            </a:r>
            <a:r>
              <a:rPr lang="ru-RU" sz="2400" dirty="0">
                <a:solidFill>
                  <a:schemeClr val="bg2">
                    <a:lumMod val="50000"/>
                  </a:schemeClr>
                </a:solidFill>
              </a:rPr>
              <a:t>это наркотики, вызывающие галлюцинации. Самый знаменитый галлюциноген - ЛСД. Наркотик был случайно синтезирован из грибка спорыньи в 1938 году, и сделал это доктор Альберт </a:t>
            </a:r>
            <a:r>
              <a:rPr lang="ru-RU" sz="2400" dirty="0" err="1">
                <a:solidFill>
                  <a:schemeClr val="bg2">
                    <a:lumMod val="50000"/>
                  </a:schemeClr>
                </a:solidFill>
              </a:rPr>
              <a:t>Хоффман</a:t>
            </a:r>
            <a:r>
              <a:rPr lang="ru-RU" sz="2400" dirty="0">
                <a:solidFill>
                  <a:schemeClr val="bg2">
                    <a:lumMod val="50000"/>
                  </a:schemeClr>
                </a:solidFill>
              </a:rPr>
              <a:t>, работавший над средством от хронических мигреней. Человек, который проглотил ЛСД, отправляется в «путешествие», продолжающееся от одного часа до четырех. Во время этой «поездки» эмоции и поведение «путешественника» совершают пируэты, как на «русских горках»: за одну минуту человек от безудержного хохота переходит к рыданиям и наоборот. Искажаются ощущения, пропадает чувство времени, некоторые рассказывают о «комбинированном» восприятии, когда одно чувство превращается в другое, например, можно пробовать вкус, цвет, видеть звуки, слышать запахи. Длительное употребление ЛСД и других галлюциногенов ведет к искажению </a:t>
            </a:r>
            <a:r>
              <a:rPr lang="ru-RU" sz="2400" dirty="0" err="1">
                <a:solidFill>
                  <a:schemeClr val="bg2">
                    <a:lumMod val="50000"/>
                  </a:schemeClr>
                </a:solidFill>
              </a:rPr>
              <a:t>энцефалограммы</a:t>
            </a:r>
            <a:r>
              <a:rPr lang="ru-RU" sz="2400" dirty="0">
                <a:solidFill>
                  <a:schemeClr val="bg2">
                    <a:lumMod val="50000"/>
                  </a:schemeClr>
                </a:solidFill>
              </a:rPr>
              <a:t> головного мозга, нарушениям памяти и ее провалам, ухудшается абстрактное мышление, рассеивается внимание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57200" y="692696"/>
            <a:ext cx="8229600" cy="5904954"/>
          </a:xfrm>
        </p:spPr>
        <p:txBody>
          <a:bodyPr/>
          <a:lstStyle/>
          <a:p>
            <a:pPr>
              <a:lnSpc>
                <a:spcPct val="80000"/>
              </a:lnSpc>
              <a:buFont typeface="Wingdings" pitchFamily="2" charset="2"/>
              <a:buNone/>
            </a:pPr>
            <a:r>
              <a:rPr lang="ru-RU" sz="2800" b="1" dirty="0"/>
              <a:t>   </a:t>
            </a:r>
            <a:r>
              <a:rPr lang="ru-RU" sz="2800" b="1" dirty="0">
                <a:solidFill>
                  <a:schemeClr val="folHlink"/>
                </a:solidFill>
              </a:rPr>
              <a:t>«</a:t>
            </a:r>
            <a:r>
              <a:rPr lang="ru-RU" sz="2800" b="1" dirty="0"/>
              <a:t>Ангельская пыль», или «Пи-си-пи»,</a:t>
            </a:r>
            <a:r>
              <a:rPr lang="ru-RU" sz="2800" dirty="0"/>
              <a:t> </a:t>
            </a:r>
            <a:r>
              <a:rPr lang="ru-RU" sz="2800" dirty="0">
                <a:solidFill>
                  <a:schemeClr val="bg2">
                    <a:lumMod val="50000"/>
                  </a:schemeClr>
                </a:solidFill>
              </a:rPr>
              <a:t>первоначально была создана как обезболивающее средство в середине 50-х годов, но одним из его побочных эффектов оказались мощные галлюцинации. В поведении человека, употребляющего этот наркотик, появляются странности, нередко возникает озлобление, совершенно не свойственное этому человеку в нормальном состоянии. Много поклонников «Пи-си-пи» погибло от ожогов, еще больше утонуло, изрядное количество клиентов выпало из окон - причем если часть наркоманов под действием «Пи-си-пи» проявляет полнейшее безразличие к окружающей действительности, то другие впадают в состояние агрессивности. Это один из самых непредсказуемых наркотиков.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1000"/>
                                        <p:tgtEl>
                                          <p:spTgt spid="17411">
                                            <p:txEl>
                                              <p:pRg st="0" end="0"/>
                                            </p:txEl>
                                          </p:spTgt>
                                        </p:tgtEl>
                                      </p:cBhvr>
                                    </p:animEffect>
                                    <p:anim calcmode="lin" valueType="num">
                                      <p:cBhvr>
                                        <p:cTn id="8" dur="10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179388" y="764704"/>
            <a:ext cx="8713787" cy="5759921"/>
          </a:xfrm>
        </p:spPr>
        <p:txBody>
          <a:bodyPr/>
          <a:lstStyle/>
          <a:p>
            <a:pPr>
              <a:lnSpc>
                <a:spcPct val="80000"/>
              </a:lnSpc>
              <a:buFont typeface="Wingdings" pitchFamily="2" charset="2"/>
              <a:buNone/>
            </a:pPr>
            <a:r>
              <a:rPr lang="ru-RU" sz="2800" b="1" dirty="0"/>
              <a:t>    Опиаты </a:t>
            </a:r>
            <a:r>
              <a:rPr lang="ru-RU" sz="2800" b="1" dirty="0">
                <a:solidFill>
                  <a:schemeClr val="bg2">
                    <a:lumMod val="50000"/>
                  </a:schemeClr>
                </a:solidFill>
              </a:rPr>
              <a:t>-</a:t>
            </a:r>
            <a:r>
              <a:rPr lang="ru-RU" sz="2800" dirty="0">
                <a:solidFill>
                  <a:schemeClr val="bg2">
                    <a:lumMod val="50000"/>
                  </a:schemeClr>
                </a:solidFill>
              </a:rPr>
              <a:t> это наркотики, использующиеся в медицинских целях для снятия болей и уменьшения страданий больных. Самый печально известный опиат - героин.</a:t>
            </a:r>
          </a:p>
          <a:p>
            <a:pPr>
              <a:lnSpc>
                <a:spcPct val="80000"/>
              </a:lnSpc>
              <a:buFont typeface="Wingdings" pitchFamily="2" charset="2"/>
              <a:buNone/>
            </a:pPr>
            <a:r>
              <a:rPr lang="ru-RU" sz="2800" dirty="0">
                <a:solidFill>
                  <a:schemeClr val="bg2">
                    <a:lumMod val="50000"/>
                  </a:schemeClr>
                </a:solidFill>
              </a:rPr>
              <a:t>   Опиаты создают физиологическую зависимость, и вся жизнь наркомана фокусируется на предмете страсти. Ради наркотика человек пойдет на все. Источником опасности являются и плохо стерилизованные шприцы, а совместные уколы одной иглой рано или поздно приводят к </a:t>
            </a:r>
            <a:r>
              <a:rPr lang="ru-RU" sz="2800" dirty="0" err="1">
                <a:solidFill>
                  <a:schemeClr val="bg2">
                    <a:lumMod val="50000"/>
                  </a:schemeClr>
                </a:solidFill>
              </a:rPr>
              <a:t>СПИДу</a:t>
            </a:r>
            <a:r>
              <a:rPr lang="ru-RU" sz="2800" dirty="0">
                <a:solidFill>
                  <a:schemeClr val="bg2">
                    <a:lumMod val="50000"/>
                  </a:schemeClr>
                </a:solidFill>
              </a:rPr>
              <a:t>, </a:t>
            </a:r>
            <a:r>
              <a:rPr lang="ru-RU" sz="2800" dirty="0" err="1">
                <a:solidFill>
                  <a:schemeClr val="bg2">
                    <a:lumMod val="50000"/>
                  </a:schemeClr>
                </a:solidFill>
              </a:rPr>
              <a:t>к</a:t>
            </a:r>
            <a:r>
              <a:rPr lang="ru-RU" sz="2800" dirty="0">
                <a:solidFill>
                  <a:schemeClr val="bg2">
                    <a:lumMod val="50000"/>
                  </a:schemeClr>
                </a:solidFill>
              </a:rPr>
              <a:t> тому же в яде-наркотике могут оказаться откровенно ядовитые примеси. Желающие избавиться от пристрастия к опиатам проходят через сущий ад - они испытывают нечеловеческие муки, продолжающиеся от недели до десяти дней, а тяга к наркотику иногда длится месяцами.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1000"/>
                                        <p:tgtEl>
                                          <p:spTgt spid="18435">
                                            <p:txEl>
                                              <p:pRg st="0" end="0"/>
                                            </p:txEl>
                                          </p:spTgt>
                                        </p:tgtEl>
                                      </p:cBhvr>
                                    </p:animEffect>
                                    <p:anim calcmode="lin" valueType="num">
                                      <p:cBhvr>
                                        <p:cTn id="8" dur="10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43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435">
                                            <p:txEl>
                                              <p:pRg st="1" end="1"/>
                                            </p:txEl>
                                          </p:spTgt>
                                        </p:tgtEl>
                                        <p:attrNameLst>
                                          <p:attrName>style.visibility</p:attrName>
                                        </p:attrNameLst>
                                      </p:cBhvr>
                                      <p:to>
                                        <p:strVal val="visible"/>
                                      </p:to>
                                    </p:set>
                                    <p:animEffect transition="in" filter="fade">
                                      <p:cBhvr>
                                        <p:cTn id="13" dur="1000"/>
                                        <p:tgtEl>
                                          <p:spTgt spid="18435">
                                            <p:txEl>
                                              <p:pRg st="1" end="1"/>
                                            </p:txEl>
                                          </p:spTgt>
                                        </p:tgtEl>
                                      </p:cBhvr>
                                    </p:animEffect>
                                    <p:anim calcmode="lin" valueType="num">
                                      <p:cBhvr>
                                        <p:cTn id="14" dur="10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843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457200" y="1052736"/>
            <a:ext cx="8229600" cy="5544914"/>
          </a:xfrm>
        </p:spPr>
        <p:txBody>
          <a:bodyPr>
            <a:normAutofit lnSpcReduction="10000"/>
          </a:bodyPr>
          <a:lstStyle/>
          <a:p>
            <a:pPr>
              <a:lnSpc>
                <a:spcPct val="80000"/>
              </a:lnSpc>
              <a:buFont typeface="Wingdings" pitchFamily="2" charset="2"/>
              <a:buNone/>
            </a:pPr>
            <a:r>
              <a:rPr lang="ru-RU" sz="2800" dirty="0">
                <a:solidFill>
                  <a:schemeClr val="bg2">
                    <a:lumMod val="50000"/>
                  </a:schemeClr>
                </a:solidFill>
              </a:rPr>
              <a:t>   Большая часть поклонников токсических веществ (то есть </a:t>
            </a:r>
            <a:r>
              <a:rPr lang="ru-RU" sz="2800" b="1" dirty="0">
                <a:solidFill>
                  <a:schemeClr val="bg2">
                    <a:lumMod val="50000"/>
                  </a:schemeClr>
                </a:solidFill>
              </a:rPr>
              <a:t>токсикоманы)</a:t>
            </a:r>
            <a:r>
              <a:rPr lang="ru-RU" sz="2800" dirty="0">
                <a:solidFill>
                  <a:schemeClr val="bg2">
                    <a:lumMod val="50000"/>
                  </a:schemeClr>
                </a:solidFill>
              </a:rPr>
              <a:t> - дети и подростки в возрасте от семи до семнадцати лет. Клей, входящий в комплект авиаконструктора, бензин, жидкость для снятия лака, чистящие и моющие средства - все это вещества, постоянно использующиеся в быту, и все они содержат химикалии, которые, испаряясь, действуют на человеческий мозг. Большинство таких веществ замедляет функции организма. Вдыхание высококонцентрированных паров растворителей или аэрозолей может вызвать нарушение сердечной деятельности и мгновенную смерть. А дыхание может замедлиться настолько, что оно попросту прекратится.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fade">
                                      <p:cBhvr>
                                        <p:cTn id="7" dur="1000"/>
                                        <p:tgtEl>
                                          <p:spTgt spid="19459">
                                            <p:txEl>
                                              <p:pRg st="0" end="0"/>
                                            </p:txEl>
                                          </p:spTgt>
                                        </p:tgtEl>
                                      </p:cBhvr>
                                    </p:animEffect>
                                    <p:anim calcmode="lin" valueType="num">
                                      <p:cBhvr>
                                        <p:cTn id="8" dur="10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45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title"/>
          </p:nvPr>
        </p:nvSpPr>
        <p:spPr>
          <a:xfrm>
            <a:off x="179388" y="908720"/>
            <a:ext cx="8507412" cy="1944216"/>
          </a:xfrm>
        </p:spPr>
        <p:txBody>
          <a:bodyPr>
            <a:normAutofit/>
          </a:bodyPr>
          <a:lstStyle/>
          <a:p>
            <a:pPr algn="ctr"/>
            <a:r>
              <a:rPr lang="ru-RU" sz="3200" dirty="0">
                <a:solidFill>
                  <a:schemeClr val="bg2">
                    <a:lumMod val="50000"/>
                  </a:schemeClr>
                </a:solidFill>
              </a:rPr>
              <a:t>Средняя продолжительность жизни наркомана с того момента, как он плотно сел на иглу, составляет 6-7 лет.</a:t>
            </a:r>
          </a:p>
        </p:txBody>
      </p:sp>
      <p:pic>
        <p:nvPicPr>
          <p:cNvPr id="20486" name="Picture 6" descr="23r1"/>
          <p:cNvPicPr>
            <a:picLocks noGrp="1" noChangeAspect="1" noChangeArrowheads="1" noCrop="1"/>
          </p:cNvPicPr>
          <p:nvPr>
            <p:ph idx="1"/>
          </p:nvPr>
        </p:nvPicPr>
        <p:blipFill>
          <a:blip r:embed="rId2" cstate="print"/>
          <a:srcRect/>
          <a:stretch>
            <a:fillRect/>
          </a:stretch>
        </p:blipFill>
        <p:spPr>
          <a:xfrm>
            <a:off x="3203575" y="3068638"/>
            <a:ext cx="2246313" cy="2808287"/>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p:cTn id="7" dur="1000" fill="hold"/>
                                        <p:tgtEl>
                                          <p:spTgt spid="20484"/>
                                        </p:tgtEl>
                                        <p:attrNameLst>
                                          <p:attrName>ppt_w</p:attrName>
                                        </p:attrNameLst>
                                      </p:cBhvr>
                                      <p:tavLst>
                                        <p:tav tm="0">
                                          <p:val>
                                            <p:strVal val="2/3*#ppt_w"/>
                                          </p:val>
                                        </p:tav>
                                        <p:tav tm="100000">
                                          <p:val>
                                            <p:strVal val="#ppt_w"/>
                                          </p:val>
                                        </p:tav>
                                      </p:tavLst>
                                    </p:anim>
                                    <p:anim calcmode="lin" valueType="num">
                                      <p:cBhvr>
                                        <p:cTn id="8" dur="1000" fill="hold"/>
                                        <p:tgtEl>
                                          <p:spTgt spid="20484"/>
                                        </p:tgtEl>
                                        <p:attrNameLst>
                                          <p:attrName>ppt_h</p:attrName>
                                        </p:attrNameLst>
                                      </p:cBhvr>
                                      <p:tavLst>
                                        <p:tav tm="0">
                                          <p:val>
                                            <p:strVal val="2/3*#ppt_h"/>
                                          </p:val>
                                        </p:tav>
                                        <p:tav tm="100000">
                                          <p:val>
                                            <p:strVal val="#ppt_h"/>
                                          </p:val>
                                        </p:tav>
                                      </p:tavLst>
                                    </p:anim>
                                  </p:childTnLst>
                                </p:cTn>
                              </p:par>
                            </p:childTnLst>
                          </p:cTn>
                        </p:par>
                        <p:par>
                          <p:cTn id="9" fill="hold">
                            <p:stCondLst>
                              <p:cond delay="1000"/>
                            </p:stCondLst>
                            <p:childTnLst>
                              <p:par>
                                <p:cTn id="10" presetID="14" presetClass="entr" presetSubtype="5" fill="hold" nodeType="afterEffect">
                                  <p:stCondLst>
                                    <p:cond delay="0"/>
                                  </p:stCondLst>
                                  <p:childTnLst>
                                    <p:set>
                                      <p:cBhvr>
                                        <p:cTn id="11" dur="1" fill="hold">
                                          <p:stCondLst>
                                            <p:cond delay="0"/>
                                          </p:stCondLst>
                                        </p:cTn>
                                        <p:tgtEl>
                                          <p:spTgt spid="20486"/>
                                        </p:tgtEl>
                                        <p:attrNameLst>
                                          <p:attrName>style.visibility</p:attrName>
                                        </p:attrNameLst>
                                      </p:cBhvr>
                                      <p:to>
                                        <p:strVal val="visible"/>
                                      </p:to>
                                    </p:set>
                                    <p:animEffect transition="in" filter="randombar(vertical)">
                                      <p:cBhvr>
                                        <p:cTn id="12" dur="10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ctrTitle"/>
          </p:nvPr>
        </p:nvSpPr>
        <p:spPr>
          <a:xfrm>
            <a:off x="539750" y="908050"/>
            <a:ext cx="7772400" cy="936625"/>
          </a:xfrm>
        </p:spPr>
        <p:txBody>
          <a:bodyPr/>
          <a:lstStyle/>
          <a:p>
            <a:pPr algn="ctr"/>
            <a:r>
              <a:rPr lang="ru-RU" b="1" dirty="0">
                <a:solidFill>
                  <a:srgbClr val="FFFF00"/>
                </a:solidFill>
              </a:rPr>
              <a:t>ПРИОБЩЕНИЕ.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p:cTn id="7" dur="1000" fill="hold"/>
                                        <p:tgtEl>
                                          <p:spTgt spid="22532"/>
                                        </p:tgtEl>
                                        <p:attrNameLst>
                                          <p:attrName>ppt_w</p:attrName>
                                        </p:attrNameLst>
                                      </p:cBhvr>
                                      <p:tavLst>
                                        <p:tav tm="0">
                                          <p:val>
                                            <p:strVal val="#ppt_w*0.70"/>
                                          </p:val>
                                        </p:tav>
                                        <p:tav tm="100000">
                                          <p:val>
                                            <p:strVal val="#ppt_w"/>
                                          </p:val>
                                        </p:tav>
                                      </p:tavLst>
                                    </p:anim>
                                    <p:anim calcmode="lin" valueType="num">
                                      <p:cBhvr>
                                        <p:cTn id="8" dur="1000" fill="hold"/>
                                        <p:tgtEl>
                                          <p:spTgt spid="22532"/>
                                        </p:tgtEl>
                                        <p:attrNameLst>
                                          <p:attrName>ppt_h</p:attrName>
                                        </p:attrNameLst>
                                      </p:cBhvr>
                                      <p:tavLst>
                                        <p:tav tm="0">
                                          <p:val>
                                            <p:strVal val="#ppt_h"/>
                                          </p:val>
                                        </p:tav>
                                        <p:tav tm="100000">
                                          <p:val>
                                            <p:strVal val="#ppt_h"/>
                                          </p:val>
                                        </p:tav>
                                      </p:tavLst>
                                    </p:anim>
                                    <p:animEffect transition="in" filter="fade">
                                      <p:cBhvr>
                                        <p:cTn id="9" dur="10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sz="half" idx="1"/>
          </p:nvPr>
        </p:nvSpPr>
        <p:spPr>
          <a:xfrm>
            <a:off x="250825" y="1124744"/>
            <a:ext cx="5184775" cy="5472906"/>
          </a:xfrm>
        </p:spPr>
        <p:txBody>
          <a:bodyPr/>
          <a:lstStyle/>
          <a:p>
            <a:pPr>
              <a:buFont typeface="Wingdings" pitchFamily="2" charset="2"/>
              <a:buNone/>
            </a:pPr>
            <a:r>
              <a:rPr lang="ru-RU" sz="2400" dirty="0">
                <a:solidFill>
                  <a:schemeClr val="bg2">
                    <a:lumMod val="50000"/>
                  </a:schemeClr>
                </a:solidFill>
              </a:rPr>
              <a:t>С чего все это началось? –</a:t>
            </a:r>
          </a:p>
          <a:p>
            <a:pPr>
              <a:buFont typeface="Wingdings" pitchFamily="2" charset="2"/>
              <a:buNone/>
            </a:pPr>
            <a:r>
              <a:rPr lang="ru-RU" sz="2400" dirty="0">
                <a:solidFill>
                  <a:schemeClr val="bg2">
                    <a:lumMod val="50000"/>
                  </a:schemeClr>
                </a:solidFill>
              </a:rPr>
              <a:t>А началось с шампанского, с бокала,</a:t>
            </a:r>
          </a:p>
          <a:p>
            <a:pPr>
              <a:buFont typeface="Wingdings" pitchFamily="2" charset="2"/>
              <a:buNone/>
            </a:pPr>
            <a:r>
              <a:rPr lang="ru-RU" sz="2400" dirty="0">
                <a:solidFill>
                  <a:schemeClr val="bg2">
                    <a:lumMod val="50000"/>
                  </a:schemeClr>
                </a:solidFill>
              </a:rPr>
              <a:t>Когда судьба улыбкой обласкала,</a:t>
            </a:r>
          </a:p>
          <a:p>
            <a:pPr>
              <a:buFont typeface="Wingdings" pitchFamily="2" charset="2"/>
              <a:buNone/>
            </a:pPr>
            <a:r>
              <a:rPr lang="ru-RU" sz="2400" dirty="0">
                <a:solidFill>
                  <a:schemeClr val="bg2">
                    <a:lumMod val="50000"/>
                  </a:schemeClr>
                </a:solidFill>
              </a:rPr>
              <a:t>А после поскакала вкривь и вкось.</a:t>
            </a:r>
          </a:p>
          <a:p>
            <a:pPr>
              <a:buFont typeface="Wingdings" pitchFamily="2" charset="2"/>
              <a:buNone/>
            </a:pPr>
            <a:r>
              <a:rPr lang="ru-RU" sz="2400" dirty="0">
                <a:solidFill>
                  <a:schemeClr val="bg2">
                    <a:lumMod val="50000"/>
                  </a:schemeClr>
                </a:solidFill>
              </a:rPr>
              <a:t>Теперь один и тот же тусклый круг.</a:t>
            </a:r>
          </a:p>
          <a:p>
            <a:pPr>
              <a:buFont typeface="Wingdings" pitchFamily="2" charset="2"/>
              <a:buNone/>
            </a:pPr>
            <a:r>
              <a:rPr lang="ru-RU" sz="2400" dirty="0">
                <a:solidFill>
                  <a:schemeClr val="bg2">
                    <a:lumMod val="50000"/>
                  </a:schemeClr>
                </a:solidFill>
              </a:rPr>
              <a:t>Где все друзья друг друга «уважают»</a:t>
            </a:r>
          </a:p>
          <a:p>
            <a:pPr>
              <a:buFont typeface="Wingdings" pitchFamily="2" charset="2"/>
              <a:buNone/>
            </a:pPr>
            <a:r>
              <a:rPr lang="ru-RU" sz="2400" dirty="0">
                <a:solidFill>
                  <a:schemeClr val="bg2">
                    <a:lumMod val="50000"/>
                  </a:schemeClr>
                </a:solidFill>
              </a:rPr>
              <a:t>И всякий раз нетрезвый свой досуг</a:t>
            </a:r>
          </a:p>
          <a:p>
            <a:pPr>
              <a:buFont typeface="Wingdings" pitchFamily="2" charset="2"/>
              <a:buNone/>
            </a:pPr>
            <a:r>
              <a:rPr lang="ru-RU" sz="2400" dirty="0">
                <a:solidFill>
                  <a:schemeClr val="bg2">
                    <a:lumMod val="50000"/>
                  </a:schemeClr>
                </a:solidFill>
              </a:rPr>
              <a:t>Бездарно в неизвестность провожают.</a:t>
            </a:r>
          </a:p>
        </p:txBody>
      </p:sp>
      <p:pic>
        <p:nvPicPr>
          <p:cNvPr id="24580" name="Picture 4" descr="26r3"/>
          <p:cNvPicPr>
            <a:picLocks noGrp="1" noChangeAspect="1" noChangeArrowheads="1" noCrop="1"/>
          </p:cNvPicPr>
          <p:nvPr>
            <p:ph sz="half" idx="2"/>
          </p:nvPr>
        </p:nvPicPr>
        <p:blipFill>
          <a:blip r:embed="rId2" cstate="print"/>
          <a:srcRect/>
          <a:stretch>
            <a:fillRect/>
          </a:stretch>
        </p:blipFill>
        <p:spPr>
          <a:xfrm>
            <a:off x="6084888" y="1851025"/>
            <a:ext cx="2808287" cy="27876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1000"/>
                                        <p:tgtEl>
                                          <p:spTgt spid="24579">
                                            <p:txEl>
                                              <p:pRg st="0" end="0"/>
                                            </p:txEl>
                                          </p:spTgt>
                                        </p:tgtEl>
                                      </p:cBhvr>
                                    </p:animEffect>
                                    <p:anim calcmode="lin" valueType="num">
                                      <p:cBhvr>
                                        <p:cTn id="8" dur="10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57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4579">
                                            <p:txEl>
                                              <p:pRg st="1" end="1"/>
                                            </p:txEl>
                                          </p:spTgt>
                                        </p:tgtEl>
                                        <p:attrNameLst>
                                          <p:attrName>style.visibility</p:attrName>
                                        </p:attrNameLst>
                                      </p:cBhvr>
                                      <p:to>
                                        <p:strVal val="visible"/>
                                      </p:to>
                                    </p:set>
                                    <p:animEffect transition="in" filter="fade">
                                      <p:cBhvr>
                                        <p:cTn id="13" dur="1000"/>
                                        <p:tgtEl>
                                          <p:spTgt spid="24579">
                                            <p:txEl>
                                              <p:pRg st="1" end="1"/>
                                            </p:txEl>
                                          </p:spTgt>
                                        </p:tgtEl>
                                      </p:cBhvr>
                                    </p:animEffect>
                                    <p:anim calcmode="lin" valueType="num">
                                      <p:cBhvr>
                                        <p:cTn id="14" dur="10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4579">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animEffect transition="in" filter="fade">
                                      <p:cBhvr>
                                        <p:cTn id="19" dur="1000"/>
                                        <p:tgtEl>
                                          <p:spTgt spid="24579">
                                            <p:txEl>
                                              <p:pRg st="2" end="2"/>
                                            </p:txEl>
                                          </p:spTgt>
                                        </p:tgtEl>
                                      </p:cBhvr>
                                    </p:animEffect>
                                    <p:anim calcmode="lin" valueType="num">
                                      <p:cBhvr>
                                        <p:cTn id="20" dur="10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4579">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4579">
                                            <p:txEl>
                                              <p:pRg st="3" end="3"/>
                                            </p:txEl>
                                          </p:spTgt>
                                        </p:tgtEl>
                                        <p:attrNameLst>
                                          <p:attrName>style.visibility</p:attrName>
                                        </p:attrNameLst>
                                      </p:cBhvr>
                                      <p:to>
                                        <p:strVal val="visible"/>
                                      </p:to>
                                    </p:set>
                                    <p:animEffect transition="in" filter="fade">
                                      <p:cBhvr>
                                        <p:cTn id="25" dur="1000"/>
                                        <p:tgtEl>
                                          <p:spTgt spid="24579">
                                            <p:txEl>
                                              <p:pRg st="3" end="3"/>
                                            </p:txEl>
                                          </p:spTgt>
                                        </p:tgtEl>
                                      </p:cBhvr>
                                    </p:animEffect>
                                    <p:anim calcmode="lin" valueType="num">
                                      <p:cBhvr>
                                        <p:cTn id="26" dur="10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24579">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4579">
                                            <p:txEl>
                                              <p:pRg st="4" end="4"/>
                                            </p:txEl>
                                          </p:spTgt>
                                        </p:tgtEl>
                                        <p:attrNameLst>
                                          <p:attrName>style.visibility</p:attrName>
                                        </p:attrNameLst>
                                      </p:cBhvr>
                                      <p:to>
                                        <p:strVal val="visible"/>
                                      </p:to>
                                    </p:set>
                                    <p:animEffect transition="in" filter="fade">
                                      <p:cBhvr>
                                        <p:cTn id="31" dur="1000"/>
                                        <p:tgtEl>
                                          <p:spTgt spid="24579">
                                            <p:txEl>
                                              <p:pRg st="4" end="4"/>
                                            </p:txEl>
                                          </p:spTgt>
                                        </p:tgtEl>
                                      </p:cBhvr>
                                    </p:animEffect>
                                    <p:anim calcmode="lin" valueType="num">
                                      <p:cBhvr>
                                        <p:cTn id="32" dur="10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4579">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4579">
                                            <p:txEl>
                                              <p:pRg st="5" end="5"/>
                                            </p:txEl>
                                          </p:spTgt>
                                        </p:tgtEl>
                                        <p:attrNameLst>
                                          <p:attrName>style.visibility</p:attrName>
                                        </p:attrNameLst>
                                      </p:cBhvr>
                                      <p:to>
                                        <p:strVal val="visible"/>
                                      </p:to>
                                    </p:set>
                                    <p:animEffect transition="in" filter="fade">
                                      <p:cBhvr>
                                        <p:cTn id="37" dur="1000"/>
                                        <p:tgtEl>
                                          <p:spTgt spid="24579">
                                            <p:txEl>
                                              <p:pRg st="5" end="5"/>
                                            </p:txEl>
                                          </p:spTgt>
                                        </p:tgtEl>
                                      </p:cBhvr>
                                    </p:animEffect>
                                    <p:anim calcmode="lin" valueType="num">
                                      <p:cBhvr>
                                        <p:cTn id="38" dur="10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24579">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24579">
                                            <p:txEl>
                                              <p:pRg st="6" end="6"/>
                                            </p:txEl>
                                          </p:spTgt>
                                        </p:tgtEl>
                                        <p:attrNameLst>
                                          <p:attrName>style.visibility</p:attrName>
                                        </p:attrNameLst>
                                      </p:cBhvr>
                                      <p:to>
                                        <p:strVal val="visible"/>
                                      </p:to>
                                    </p:set>
                                    <p:animEffect transition="in" filter="fade">
                                      <p:cBhvr>
                                        <p:cTn id="43" dur="1000"/>
                                        <p:tgtEl>
                                          <p:spTgt spid="24579">
                                            <p:txEl>
                                              <p:pRg st="6" end="6"/>
                                            </p:txEl>
                                          </p:spTgt>
                                        </p:tgtEl>
                                      </p:cBhvr>
                                    </p:animEffect>
                                    <p:anim calcmode="lin" valueType="num">
                                      <p:cBhvr>
                                        <p:cTn id="44" dur="1000" fill="hold"/>
                                        <p:tgtEl>
                                          <p:spTgt spid="24579">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4579">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24579">
                                            <p:txEl>
                                              <p:pRg st="7" end="7"/>
                                            </p:txEl>
                                          </p:spTgt>
                                        </p:tgtEl>
                                        <p:attrNameLst>
                                          <p:attrName>style.visibility</p:attrName>
                                        </p:attrNameLst>
                                      </p:cBhvr>
                                      <p:to>
                                        <p:strVal val="visible"/>
                                      </p:to>
                                    </p:set>
                                    <p:animEffect transition="in" filter="fade">
                                      <p:cBhvr>
                                        <p:cTn id="49" dur="1000"/>
                                        <p:tgtEl>
                                          <p:spTgt spid="24579">
                                            <p:txEl>
                                              <p:pRg st="7" end="7"/>
                                            </p:txEl>
                                          </p:spTgt>
                                        </p:tgtEl>
                                      </p:cBhvr>
                                    </p:animEffect>
                                    <p:anim calcmode="lin" valueType="num">
                                      <p:cBhvr>
                                        <p:cTn id="50" dur="1000" fill="hold"/>
                                        <p:tgtEl>
                                          <p:spTgt spid="24579">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4579">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3" presetClass="entr" presetSubtype="5" fill="hold" nodeType="afterEffect">
                                  <p:stCondLst>
                                    <p:cond delay="0"/>
                                  </p:stCondLst>
                                  <p:childTnLst>
                                    <p:set>
                                      <p:cBhvr>
                                        <p:cTn id="54" dur="1" fill="hold">
                                          <p:stCondLst>
                                            <p:cond delay="0"/>
                                          </p:stCondLst>
                                        </p:cTn>
                                        <p:tgtEl>
                                          <p:spTgt spid="24580"/>
                                        </p:tgtEl>
                                        <p:attrNameLst>
                                          <p:attrName>style.visibility</p:attrName>
                                        </p:attrNameLst>
                                      </p:cBhvr>
                                      <p:to>
                                        <p:strVal val="visible"/>
                                      </p:to>
                                    </p:set>
                                    <p:animEffect transition="in" filter="blinds(vertical)">
                                      <p:cBhvr>
                                        <p:cTn id="55" dur="1000"/>
                                        <p:tgtEl>
                                          <p:spTgt spid="24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pPr algn="ctr"/>
            <a:r>
              <a:rPr lang="ru-RU" sz="4000" dirty="0">
                <a:solidFill>
                  <a:schemeClr val="bg2">
                    <a:lumMod val="50000"/>
                  </a:schemeClr>
                </a:solidFill>
              </a:rPr>
              <a:t>Существует множество причин злоупотребления наркотиками. </a:t>
            </a:r>
          </a:p>
        </p:txBody>
      </p:sp>
      <p:pic>
        <p:nvPicPr>
          <p:cNvPr id="25604" name="Picture 4" descr="Stop!"/>
          <p:cNvPicPr>
            <a:picLocks noGrp="1" noChangeAspect="1" noChangeArrowheads="1"/>
          </p:cNvPicPr>
          <p:nvPr>
            <p:ph idx="1"/>
          </p:nvPr>
        </p:nvPicPr>
        <p:blipFill>
          <a:blip r:embed="rId2" cstate="print"/>
          <a:srcRect/>
          <a:stretch>
            <a:fillRect/>
          </a:stretch>
        </p:blipFill>
        <p:spPr>
          <a:xfrm>
            <a:off x="2916238" y="2205038"/>
            <a:ext cx="3127375" cy="44640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1000" fill="hold"/>
                                        <p:tgtEl>
                                          <p:spTgt spid="25602"/>
                                        </p:tgtEl>
                                        <p:attrNameLst>
                                          <p:attrName>ppt_w</p:attrName>
                                        </p:attrNameLst>
                                      </p:cBhvr>
                                      <p:tavLst>
                                        <p:tav tm="0">
                                          <p:val>
                                            <p:strVal val="#ppt_w*0.70"/>
                                          </p:val>
                                        </p:tav>
                                        <p:tav tm="100000">
                                          <p:val>
                                            <p:strVal val="#ppt_w"/>
                                          </p:val>
                                        </p:tav>
                                      </p:tavLst>
                                    </p:anim>
                                    <p:anim calcmode="lin" valueType="num">
                                      <p:cBhvr>
                                        <p:cTn id="8" dur="1000" fill="hold"/>
                                        <p:tgtEl>
                                          <p:spTgt spid="25602"/>
                                        </p:tgtEl>
                                        <p:attrNameLst>
                                          <p:attrName>ppt_h</p:attrName>
                                        </p:attrNameLst>
                                      </p:cBhvr>
                                      <p:tavLst>
                                        <p:tav tm="0">
                                          <p:val>
                                            <p:strVal val="#ppt_h"/>
                                          </p:val>
                                        </p:tav>
                                        <p:tav tm="100000">
                                          <p:val>
                                            <p:strVal val="#ppt_h"/>
                                          </p:val>
                                        </p:tav>
                                      </p:tavLst>
                                    </p:anim>
                                    <p:animEffect transition="in" filter="fade">
                                      <p:cBhvr>
                                        <p:cTn id="9" dur="1000"/>
                                        <p:tgtEl>
                                          <p:spTgt spid="25602"/>
                                        </p:tgtEl>
                                      </p:cBhvr>
                                    </p:animEffect>
                                  </p:childTnLst>
                                </p:cTn>
                              </p:par>
                            </p:childTnLst>
                          </p:cTn>
                        </p:par>
                        <p:par>
                          <p:cTn id="10" fill="hold">
                            <p:stCondLst>
                              <p:cond delay="1000"/>
                            </p:stCondLst>
                            <p:childTnLst>
                              <p:par>
                                <p:cTn id="11" presetID="5" presetClass="entr" presetSubtype="10" fill="hold" nodeType="afterEffect">
                                  <p:stCondLst>
                                    <p:cond delay="0"/>
                                  </p:stCondLst>
                                  <p:childTnLst>
                                    <p:set>
                                      <p:cBhvr>
                                        <p:cTn id="12" dur="1" fill="hold">
                                          <p:stCondLst>
                                            <p:cond delay="0"/>
                                          </p:stCondLst>
                                        </p:cTn>
                                        <p:tgtEl>
                                          <p:spTgt spid="25604"/>
                                        </p:tgtEl>
                                        <p:attrNameLst>
                                          <p:attrName>style.visibility</p:attrName>
                                        </p:attrNameLst>
                                      </p:cBhvr>
                                      <p:to>
                                        <p:strVal val="visible"/>
                                      </p:to>
                                    </p:set>
                                    <p:animEffect transition="in" filter="checkerboard(across)">
                                      <p:cBhvr>
                                        <p:cTn id="13" dur="10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pPr marL="838200" indent="-838200" algn="ctr"/>
            <a:r>
              <a:rPr lang="ru-RU" sz="4000" b="1" dirty="0">
                <a:solidFill>
                  <a:schemeClr val="tx1"/>
                </a:solidFill>
              </a:rPr>
              <a:t>Любопытство. </a:t>
            </a:r>
            <a:r>
              <a:rPr lang="ru-RU" sz="4000" dirty="0">
                <a:solidFill>
                  <a:srgbClr val="FFFF00"/>
                </a:solidFill>
              </a:rPr>
              <a:t/>
            </a:r>
            <a:br>
              <a:rPr lang="ru-RU" sz="4000" dirty="0">
                <a:solidFill>
                  <a:srgbClr val="FFFF00"/>
                </a:solidFill>
              </a:rPr>
            </a:br>
            <a:endParaRPr lang="ru-RU" sz="4000" dirty="0">
              <a:solidFill>
                <a:srgbClr val="FFFF00"/>
              </a:solidFill>
            </a:endParaRPr>
          </a:p>
        </p:txBody>
      </p:sp>
      <p:sp>
        <p:nvSpPr>
          <p:cNvPr id="26627" name="Rectangle 3"/>
          <p:cNvSpPr>
            <a:spLocks noGrp="1" noChangeArrowheads="1"/>
          </p:cNvSpPr>
          <p:nvPr>
            <p:ph idx="1"/>
          </p:nvPr>
        </p:nvSpPr>
        <p:spPr/>
        <p:txBody>
          <a:bodyPr/>
          <a:lstStyle/>
          <a:p>
            <a:pPr>
              <a:buFont typeface="Wingdings" pitchFamily="2" charset="2"/>
              <a:buNone/>
            </a:pPr>
            <a:r>
              <a:rPr lang="ru-RU" sz="2800" dirty="0">
                <a:solidFill>
                  <a:schemeClr val="bg2">
                    <a:lumMod val="50000"/>
                  </a:schemeClr>
                </a:solidFill>
              </a:rPr>
              <a:t>О, люди! Все похожи вы</a:t>
            </a:r>
          </a:p>
          <a:p>
            <a:pPr>
              <a:buFont typeface="Wingdings" pitchFamily="2" charset="2"/>
              <a:buNone/>
            </a:pPr>
            <a:r>
              <a:rPr lang="ru-RU" sz="2800" dirty="0">
                <a:solidFill>
                  <a:schemeClr val="bg2">
                    <a:lumMod val="50000"/>
                  </a:schemeClr>
                </a:solidFill>
              </a:rPr>
              <a:t>На прародительницу Еву:</a:t>
            </a:r>
          </a:p>
          <a:p>
            <a:pPr>
              <a:buFont typeface="Wingdings" pitchFamily="2" charset="2"/>
              <a:buNone/>
            </a:pPr>
            <a:r>
              <a:rPr lang="ru-RU" sz="2800" dirty="0">
                <a:solidFill>
                  <a:schemeClr val="bg2">
                    <a:lumMod val="50000"/>
                  </a:schemeClr>
                </a:solidFill>
              </a:rPr>
              <a:t>Что вам дано, то не влечет,</a:t>
            </a:r>
          </a:p>
          <a:p>
            <a:pPr>
              <a:buFont typeface="Wingdings" pitchFamily="2" charset="2"/>
              <a:buNone/>
            </a:pPr>
            <a:r>
              <a:rPr lang="ru-RU" sz="2800" dirty="0">
                <a:solidFill>
                  <a:schemeClr val="bg2">
                    <a:lumMod val="50000"/>
                  </a:schemeClr>
                </a:solidFill>
              </a:rPr>
              <a:t>Вас непрестанно змий зовет</a:t>
            </a:r>
          </a:p>
          <a:p>
            <a:pPr>
              <a:buFont typeface="Wingdings" pitchFamily="2" charset="2"/>
              <a:buNone/>
            </a:pPr>
            <a:r>
              <a:rPr lang="ru-RU" sz="2800" dirty="0">
                <a:solidFill>
                  <a:schemeClr val="bg2">
                    <a:lumMod val="50000"/>
                  </a:schemeClr>
                </a:solidFill>
              </a:rPr>
              <a:t>К себе, к таинственному древу;</a:t>
            </a:r>
          </a:p>
          <a:p>
            <a:pPr>
              <a:buFont typeface="Wingdings" pitchFamily="2" charset="2"/>
              <a:buNone/>
            </a:pPr>
            <a:r>
              <a:rPr lang="ru-RU" sz="2800" dirty="0">
                <a:solidFill>
                  <a:schemeClr val="bg2">
                    <a:lumMod val="50000"/>
                  </a:schemeClr>
                </a:solidFill>
              </a:rPr>
              <a:t>Запретный плод вам подавай,</a:t>
            </a:r>
          </a:p>
          <a:p>
            <a:pPr>
              <a:buFont typeface="Wingdings" pitchFamily="2" charset="2"/>
              <a:buNone/>
            </a:pPr>
            <a:r>
              <a:rPr lang="ru-RU" sz="2800" dirty="0">
                <a:solidFill>
                  <a:schemeClr val="bg2">
                    <a:lumMod val="50000"/>
                  </a:schemeClr>
                </a:solidFill>
              </a:rPr>
              <a:t>И без того вам рай не рай.</a:t>
            </a:r>
          </a:p>
          <a:p>
            <a:pPr>
              <a:buFont typeface="Wingdings" pitchFamily="2" charset="2"/>
              <a:buNone/>
            </a:pPr>
            <a:r>
              <a:rPr lang="ru-RU" sz="2800" dirty="0">
                <a:solidFill>
                  <a:schemeClr val="bg2">
                    <a:lumMod val="50000"/>
                  </a:schemeClr>
                </a:solidFill>
              </a:rPr>
              <a:t>                     (Пушкин, «Евгений Онегин».)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fade">
                                      <p:cBhvr>
                                        <p:cTn id="7" dur="1000"/>
                                        <p:tgtEl>
                                          <p:spTgt spid="26626"/>
                                        </p:tgtEl>
                                      </p:cBhvr>
                                    </p:animEffect>
                                    <p:anim calcmode="lin" valueType="num">
                                      <p:cBhvr>
                                        <p:cTn id="8" dur="1000" fill="hold"/>
                                        <p:tgtEl>
                                          <p:spTgt spid="26626"/>
                                        </p:tgtEl>
                                        <p:attrNameLst>
                                          <p:attrName>ppt_x</p:attrName>
                                        </p:attrNameLst>
                                      </p:cBhvr>
                                      <p:tavLst>
                                        <p:tav tm="0">
                                          <p:val>
                                            <p:strVal val="#ppt_x"/>
                                          </p:val>
                                        </p:tav>
                                        <p:tav tm="100000">
                                          <p:val>
                                            <p:strVal val="#ppt_x"/>
                                          </p:val>
                                        </p:tav>
                                      </p:tavLst>
                                    </p:anim>
                                    <p:anim calcmode="lin" valueType="num">
                                      <p:cBhvr>
                                        <p:cTn id="9" dur="900" decel="100000" fill="hold"/>
                                        <p:tgtEl>
                                          <p:spTgt spid="2662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662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26627">
                                            <p:txEl>
                                              <p:pRg st="0" end="0"/>
                                            </p:txEl>
                                          </p:spTgt>
                                        </p:tgtEl>
                                        <p:attrNameLst>
                                          <p:attrName>style.visibility</p:attrName>
                                        </p:attrNameLst>
                                      </p:cBhvr>
                                      <p:to>
                                        <p:strVal val="visible"/>
                                      </p:to>
                                    </p:set>
                                    <p:animEffect transition="in" filter="fade">
                                      <p:cBhvr>
                                        <p:cTn id="14" dur="1000"/>
                                        <p:tgtEl>
                                          <p:spTgt spid="26627">
                                            <p:txEl>
                                              <p:pRg st="0" end="0"/>
                                            </p:txEl>
                                          </p:spTgt>
                                        </p:tgtEl>
                                      </p:cBhvr>
                                    </p:animEffect>
                                    <p:anim calcmode="lin" valueType="num">
                                      <p:cBhvr>
                                        <p:cTn id="15" dur="10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6627">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26627">
                                            <p:txEl>
                                              <p:pRg st="1" end="1"/>
                                            </p:txEl>
                                          </p:spTgt>
                                        </p:tgtEl>
                                        <p:attrNameLst>
                                          <p:attrName>style.visibility</p:attrName>
                                        </p:attrNameLst>
                                      </p:cBhvr>
                                      <p:to>
                                        <p:strVal val="visible"/>
                                      </p:to>
                                    </p:set>
                                    <p:animEffect transition="in" filter="fade">
                                      <p:cBhvr>
                                        <p:cTn id="20" dur="1000"/>
                                        <p:tgtEl>
                                          <p:spTgt spid="26627">
                                            <p:txEl>
                                              <p:pRg st="1" end="1"/>
                                            </p:txEl>
                                          </p:spTgt>
                                        </p:tgtEl>
                                      </p:cBhvr>
                                    </p:animEffect>
                                    <p:anim calcmode="lin" valueType="num">
                                      <p:cBhvr>
                                        <p:cTn id="21" dur="10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26627">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26627">
                                            <p:txEl>
                                              <p:pRg st="2" end="2"/>
                                            </p:txEl>
                                          </p:spTgt>
                                        </p:tgtEl>
                                        <p:attrNameLst>
                                          <p:attrName>style.visibility</p:attrName>
                                        </p:attrNameLst>
                                      </p:cBhvr>
                                      <p:to>
                                        <p:strVal val="visible"/>
                                      </p:to>
                                    </p:set>
                                    <p:animEffect transition="in" filter="fade">
                                      <p:cBhvr>
                                        <p:cTn id="26" dur="1000"/>
                                        <p:tgtEl>
                                          <p:spTgt spid="26627">
                                            <p:txEl>
                                              <p:pRg st="2" end="2"/>
                                            </p:txEl>
                                          </p:spTgt>
                                        </p:tgtEl>
                                      </p:cBhvr>
                                    </p:animEffect>
                                    <p:anim calcmode="lin" valueType="num">
                                      <p:cBhvr>
                                        <p:cTn id="27" dur="10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6627">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26627">
                                            <p:txEl>
                                              <p:pRg st="3" end="3"/>
                                            </p:txEl>
                                          </p:spTgt>
                                        </p:tgtEl>
                                        <p:attrNameLst>
                                          <p:attrName>style.visibility</p:attrName>
                                        </p:attrNameLst>
                                      </p:cBhvr>
                                      <p:to>
                                        <p:strVal val="visible"/>
                                      </p:to>
                                    </p:set>
                                    <p:animEffect transition="in" filter="fade">
                                      <p:cBhvr>
                                        <p:cTn id="32" dur="1000"/>
                                        <p:tgtEl>
                                          <p:spTgt spid="26627">
                                            <p:txEl>
                                              <p:pRg st="3" end="3"/>
                                            </p:txEl>
                                          </p:spTgt>
                                        </p:tgtEl>
                                      </p:cBhvr>
                                    </p:animEffect>
                                    <p:anim calcmode="lin" valueType="num">
                                      <p:cBhvr>
                                        <p:cTn id="33" dur="10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26627">
                                            <p:txEl>
                                              <p:pRg st="3" end="3"/>
                                            </p:txEl>
                                          </p:spTgt>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2" presetClass="entr" presetSubtype="0" fill="hold" grpId="0" nodeType="afterEffect">
                                  <p:stCondLst>
                                    <p:cond delay="0"/>
                                  </p:stCondLst>
                                  <p:childTnLst>
                                    <p:set>
                                      <p:cBhvr>
                                        <p:cTn id="37" dur="1" fill="hold">
                                          <p:stCondLst>
                                            <p:cond delay="0"/>
                                          </p:stCondLst>
                                        </p:cTn>
                                        <p:tgtEl>
                                          <p:spTgt spid="26627">
                                            <p:txEl>
                                              <p:pRg st="4" end="4"/>
                                            </p:txEl>
                                          </p:spTgt>
                                        </p:tgtEl>
                                        <p:attrNameLst>
                                          <p:attrName>style.visibility</p:attrName>
                                        </p:attrNameLst>
                                      </p:cBhvr>
                                      <p:to>
                                        <p:strVal val="visible"/>
                                      </p:to>
                                    </p:set>
                                    <p:animEffect transition="in" filter="fade">
                                      <p:cBhvr>
                                        <p:cTn id="38" dur="1000"/>
                                        <p:tgtEl>
                                          <p:spTgt spid="26627">
                                            <p:txEl>
                                              <p:pRg st="4" end="4"/>
                                            </p:txEl>
                                          </p:spTgt>
                                        </p:tgtEl>
                                      </p:cBhvr>
                                    </p:animEffect>
                                    <p:anim calcmode="lin" valueType="num">
                                      <p:cBhvr>
                                        <p:cTn id="39" dur="10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26627">
                                            <p:txEl>
                                              <p:pRg st="4" end="4"/>
                                            </p:txEl>
                                          </p:spTgt>
                                        </p:tgtEl>
                                        <p:attrNameLst>
                                          <p:attrName>ppt_y</p:attrName>
                                        </p:attrNameLst>
                                      </p:cBhvr>
                                      <p:tavLst>
                                        <p:tav tm="0">
                                          <p:val>
                                            <p:strVal val="#ppt_y+.1"/>
                                          </p:val>
                                        </p:tav>
                                        <p:tav tm="100000">
                                          <p:val>
                                            <p:strVal val="#ppt_y"/>
                                          </p:val>
                                        </p:tav>
                                      </p:tavLst>
                                    </p:anim>
                                  </p:childTnLst>
                                </p:cTn>
                              </p:par>
                            </p:childTnLst>
                          </p:cTn>
                        </p:par>
                        <p:par>
                          <p:cTn id="41" fill="hold">
                            <p:stCondLst>
                              <p:cond delay="6000"/>
                            </p:stCondLst>
                            <p:childTnLst>
                              <p:par>
                                <p:cTn id="42" presetID="42" presetClass="entr" presetSubtype="0" fill="hold" grpId="0" nodeType="afterEffect">
                                  <p:stCondLst>
                                    <p:cond delay="0"/>
                                  </p:stCondLst>
                                  <p:childTnLst>
                                    <p:set>
                                      <p:cBhvr>
                                        <p:cTn id="43" dur="1" fill="hold">
                                          <p:stCondLst>
                                            <p:cond delay="0"/>
                                          </p:stCondLst>
                                        </p:cTn>
                                        <p:tgtEl>
                                          <p:spTgt spid="26627">
                                            <p:txEl>
                                              <p:pRg st="5" end="5"/>
                                            </p:txEl>
                                          </p:spTgt>
                                        </p:tgtEl>
                                        <p:attrNameLst>
                                          <p:attrName>style.visibility</p:attrName>
                                        </p:attrNameLst>
                                      </p:cBhvr>
                                      <p:to>
                                        <p:strVal val="visible"/>
                                      </p:to>
                                    </p:set>
                                    <p:animEffect transition="in" filter="fade">
                                      <p:cBhvr>
                                        <p:cTn id="44" dur="1000"/>
                                        <p:tgtEl>
                                          <p:spTgt spid="26627">
                                            <p:txEl>
                                              <p:pRg st="5" end="5"/>
                                            </p:txEl>
                                          </p:spTgt>
                                        </p:tgtEl>
                                      </p:cBhvr>
                                    </p:animEffect>
                                    <p:anim calcmode="lin" valueType="num">
                                      <p:cBhvr>
                                        <p:cTn id="45" dur="1000" fill="hold"/>
                                        <p:tgtEl>
                                          <p:spTgt spid="26627">
                                            <p:txEl>
                                              <p:pRg st="5" end="5"/>
                                            </p:txEl>
                                          </p:spTgt>
                                        </p:tgtEl>
                                        <p:attrNameLst>
                                          <p:attrName>ppt_x</p:attrName>
                                        </p:attrNameLst>
                                      </p:cBhvr>
                                      <p:tavLst>
                                        <p:tav tm="0">
                                          <p:val>
                                            <p:strVal val="#ppt_x"/>
                                          </p:val>
                                        </p:tav>
                                        <p:tav tm="100000">
                                          <p:val>
                                            <p:strVal val="#ppt_x"/>
                                          </p:val>
                                        </p:tav>
                                      </p:tavLst>
                                    </p:anim>
                                    <p:anim calcmode="lin" valueType="num">
                                      <p:cBhvr>
                                        <p:cTn id="46" dur="1000" fill="hold"/>
                                        <p:tgtEl>
                                          <p:spTgt spid="26627">
                                            <p:txEl>
                                              <p:pRg st="5" end="5"/>
                                            </p:txEl>
                                          </p:spTgt>
                                        </p:tgtEl>
                                        <p:attrNameLst>
                                          <p:attrName>ppt_y</p:attrName>
                                        </p:attrNameLst>
                                      </p:cBhvr>
                                      <p:tavLst>
                                        <p:tav tm="0">
                                          <p:val>
                                            <p:strVal val="#ppt_y+.1"/>
                                          </p:val>
                                        </p:tav>
                                        <p:tav tm="100000">
                                          <p:val>
                                            <p:strVal val="#ppt_y"/>
                                          </p:val>
                                        </p:tav>
                                      </p:tavLst>
                                    </p:anim>
                                  </p:childTnLst>
                                </p:cTn>
                              </p:par>
                            </p:childTnLst>
                          </p:cTn>
                        </p:par>
                        <p:par>
                          <p:cTn id="47" fill="hold">
                            <p:stCondLst>
                              <p:cond delay="7000"/>
                            </p:stCondLst>
                            <p:childTnLst>
                              <p:par>
                                <p:cTn id="48" presetID="42" presetClass="entr" presetSubtype="0" fill="hold" grpId="0" nodeType="afterEffect">
                                  <p:stCondLst>
                                    <p:cond delay="0"/>
                                  </p:stCondLst>
                                  <p:childTnLst>
                                    <p:set>
                                      <p:cBhvr>
                                        <p:cTn id="49" dur="1" fill="hold">
                                          <p:stCondLst>
                                            <p:cond delay="0"/>
                                          </p:stCondLst>
                                        </p:cTn>
                                        <p:tgtEl>
                                          <p:spTgt spid="26627">
                                            <p:txEl>
                                              <p:pRg st="6" end="6"/>
                                            </p:txEl>
                                          </p:spTgt>
                                        </p:tgtEl>
                                        <p:attrNameLst>
                                          <p:attrName>style.visibility</p:attrName>
                                        </p:attrNameLst>
                                      </p:cBhvr>
                                      <p:to>
                                        <p:strVal val="visible"/>
                                      </p:to>
                                    </p:set>
                                    <p:animEffect transition="in" filter="fade">
                                      <p:cBhvr>
                                        <p:cTn id="50" dur="1000"/>
                                        <p:tgtEl>
                                          <p:spTgt spid="26627">
                                            <p:txEl>
                                              <p:pRg st="6" end="6"/>
                                            </p:txEl>
                                          </p:spTgt>
                                        </p:tgtEl>
                                      </p:cBhvr>
                                    </p:animEffect>
                                    <p:anim calcmode="lin" valueType="num">
                                      <p:cBhvr>
                                        <p:cTn id="51" dur="1000" fill="hold"/>
                                        <p:tgtEl>
                                          <p:spTgt spid="26627">
                                            <p:txEl>
                                              <p:pRg st="6" end="6"/>
                                            </p:txEl>
                                          </p:spTgt>
                                        </p:tgtEl>
                                        <p:attrNameLst>
                                          <p:attrName>ppt_x</p:attrName>
                                        </p:attrNameLst>
                                      </p:cBhvr>
                                      <p:tavLst>
                                        <p:tav tm="0">
                                          <p:val>
                                            <p:strVal val="#ppt_x"/>
                                          </p:val>
                                        </p:tav>
                                        <p:tav tm="100000">
                                          <p:val>
                                            <p:strVal val="#ppt_x"/>
                                          </p:val>
                                        </p:tav>
                                      </p:tavLst>
                                    </p:anim>
                                    <p:anim calcmode="lin" valueType="num">
                                      <p:cBhvr>
                                        <p:cTn id="52" dur="1000" fill="hold"/>
                                        <p:tgtEl>
                                          <p:spTgt spid="26627">
                                            <p:txEl>
                                              <p:pRg st="6" end="6"/>
                                            </p:txEl>
                                          </p:spTgt>
                                        </p:tgtEl>
                                        <p:attrNameLst>
                                          <p:attrName>ppt_y</p:attrName>
                                        </p:attrNameLst>
                                      </p:cBhvr>
                                      <p:tavLst>
                                        <p:tav tm="0">
                                          <p:val>
                                            <p:strVal val="#ppt_y+.1"/>
                                          </p:val>
                                        </p:tav>
                                        <p:tav tm="100000">
                                          <p:val>
                                            <p:strVal val="#ppt_y"/>
                                          </p:val>
                                        </p:tav>
                                      </p:tavLst>
                                    </p:anim>
                                  </p:childTnLst>
                                </p:cTn>
                              </p:par>
                            </p:childTnLst>
                          </p:cTn>
                        </p:par>
                        <p:par>
                          <p:cTn id="53" fill="hold">
                            <p:stCondLst>
                              <p:cond delay="8000"/>
                            </p:stCondLst>
                            <p:childTnLst>
                              <p:par>
                                <p:cTn id="54" presetID="42" presetClass="entr" presetSubtype="0" fill="hold" grpId="0" nodeType="afterEffect">
                                  <p:stCondLst>
                                    <p:cond delay="0"/>
                                  </p:stCondLst>
                                  <p:childTnLst>
                                    <p:set>
                                      <p:cBhvr>
                                        <p:cTn id="55" dur="1" fill="hold">
                                          <p:stCondLst>
                                            <p:cond delay="0"/>
                                          </p:stCondLst>
                                        </p:cTn>
                                        <p:tgtEl>
                                          <p:spTgt spid="26627">
                                            <p:txEl>
                                              <p:pRg st="7" end="7"/>
                                            </p:txEl>
                                          </p:spTgt>
                                        </p:tgtEl>
                                        <p:attrNameLst>
                                          <p:attrName>style.visibility</p:attrName>
                                        </p:attrNameLst>
                                      </p:cBhvr>
                                      <p:to>
                                        <p:strVal val="visible"/>
                                      </p:to>
                                    </p:set>
                                    <p:animEffect transition="in" filter="fade">
                                      <p:cBhvr>
                                        <p:cTn id="56" dur="1000"/>
                                        <p:tgtEl>
                                          <p:spTgt spid="26627">
                                            <p:txEl>
                                              <p:pRg st="7" end="7"/>
                                            </p:txEl>
                                          </p:spTgt>
                                        </p:tgtEl>
                                      </p:cBhvr>
                                    </p:animEffect>
                                    <p:anim calcmode="lin" valueType="num">
                                      <p:cBhvr>
                                        <p:cTn id="57" dur="1000" fill="hold"/>
                                        <p:tgtEl>
                                          <p:spTgt spid="26627">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662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323850" y="692696"/>
            <a:ext cx="8229600" cy="5760492"/>
          </a:xfrm>
        </p:spPr>
        <p:txBody>
          <a:bodyPr/>
          <a:lstStyle/>
          <a:p>
            <a:pPr marL="609600" indent="-609600"/>
            <a:r>
              <a:rPr lang="ru-RU" sz="2400" b="1" dirty="0">
                <a:solidFill>
                  <a:schemeClr val="bg2">
                    <a:lumMod val="50000"/>
                  </a:schemeClr>
                </a:solidFill>
              </a:rPr>
              <a:t>Враждебность.</a:t>
            </a:r>
            <a:r>
              <a:rPr lang="ru-RU" sz="2400" dirty="0">
                <a:solidFill>
                  <a:schemeClr val="bg2">
                    <a:lumMod val="50000"/>
                  </a:schemeClr>
                </a:solidFill>
              </a:rPr>
              <a:t> </a:t>
            </a:r>
          </a:p>
          <a:p>
            <a:pPr marL="609600" indent="-609600"/>
            <a:endParaRPr lang="ru-RU" sz="2400" b="1" dirty="0">
              <a:solidFill>
                <a:schemeClr val="bg2">
                  <a:lumMod val="50000"/>
                </a:schemeClr>
              </a:solidFill>
            </a:endParaRPr>
          </a:p>
          <a:p>
            <a:pPr marL="609600" indent="-609600"/>
            <a:r>
              <a:rPr lang="ru-RU" sz="2400" b="1" dirty="0">
                <a:solidFill>
                  <a:schemeClr val="bg2">
                    <a:lumMod val="50000"/>
                  </a:schemeClr>
                </a:solidFill>
              </a:rPr>
              <a:t>Достаток и досуг. Скука и потеря интереса к жизни.</a:t>
            </a:r>
            <a:endParaRPr lang="ru-RU" sz="2400" dirty="0">
              <a:solidFill>
                <a:schemeClr val="bg2">
                  <a:lumMod val="50000"/>
                </a:schemeClr>
              </a:solidFill>
            </a:endParaRPr>
          </a:p>
          <a:p>
            <a:pPr marL="609600" indent="-609600">
              <a:buFont typeface="Wingdings" pitchFamily="2" charset="2"/>
              <a:buNone/>
            </a:pPr>
            <a:endParaRPr lang="ru-RU" sz="2400" b="1" dirty="0">
              <a:solidFill>
                <a:schemeClr val="bg2">
                  <a:lumMod val="50000"/>
                </a:schemeClr>
              </a:solidFill>
            </a:endParaRPr>
          </a:p>
          <a:p>
            <a:pPr marL="609600" indent="-609600"/>
            <a:r>
              <a:rPr lang="ru-RU" sz="2400" b="1" dirty="0">
                <a:solidFill>
                  <a:schemeClr val="bg2">
                    <a:lumMod val="50000"/>
                  </a:schemeClr>
                </a:solidFill>
              </a:rPr>
              <a:t>Уход от физического стресса. </a:t>
            </a:r>
            <a:endParaRPr lang="ru-RU" sz="2400" dirty="0">
              <a:solidFill>
                <a:schemeClr val="bg2">
                  <a:lumMod val="50000"/>
                </a:schemeClr>
              </a:solidFill>
            </a:endParaRPr>
          </a:p>
          <a:p>
            <a:pPr marL="609600" indent="-609600"/>
            <a:endParaRPr lang="ru-RU" sz="2400" b="1" dirty="0">
              <a:solidFill>
                <a:schemeClr val="bg2">
                  <a:lumMod val="50000"/>
                </a:schemeClr>
              </a:solidFill>
            </a:endParaRPr>
          </a:p>
          <a:p>
            <a:pPr marL="609600" indent="-609600"/>
            <a:r>
              <a:rPr lang="ru-RU" sz="2400" b="1" dirty="0">
                <a:solidFill>
                  <a:schemeClr val="bg2">
                    <a:lumMod val="50000"/>
                  </a:schemeClr>
                </a:solidFill>
              </a:rPr>
              <a:t>Попытка установить дружеские отношения со сверстниками.</a:t>
            </a:r>
            <a:endParaRPr lang="ru-RU" sz="2400" dirty="0">
              <a:solidFill>
                <a:schemeClr val="bg2">
                  <a:lumMod val="50000"/>
                </a:schemeClr>
              </a:solidFill>
            </a:endParaRPr>
          </a:p>
          <a:p>
            <a:pPr marL="609600" indent="-609600"/>
            <a:endParaRPr lang="ru-RU" sz="2400" b="1" dirty="0">
              <a:solidFill>
                <a:schemeClr val="bg2">
                  <a:lumMod val="50000"/>
                </a:schemeClr>
              </a:solidFill>
            </a:endParaRPr>
          </a:p>
          <a:p>
            <a:pPr marL="609600" indent="-609600"/>
            <a:r>
              <a:rPr lang="ru-RU" sz="2400" b="1" dirty="0">
                <a:solidFill>
                  <a:schemeClr val="bg2">
                    <a:lumMod val="50000"/>
                  </a:schemeClr>
                </a:solidFill>
              </a:rPr>
              <a:t>Возможность привлечь к себе внимание.</a:t>
            </a:r>
            <a:endParaRPr lang="ru-RU" sz="2400" dirty="0">
              <a:solidFill>
                <a:schemeClr val="bg2">
                  <a:lumMod val="50000"/>
                </a:schemeClr>
              </a:solidFill>
            </a:endParaRPr>
          </a:p>
          <a:p>
            <a:pPr marL="609600" indent="-609600"/>
            <a:endParaRPr lang="ru-RU" sz="2400" b="1" dirty="0">
              <a:solidFill>
                <a:schemeClr val="bg2">
                  <a:lumMod val="50000"/>
                </a:schemeClr>
              </a:solidFill>
            </a:endParaRPr>
          </a:p>
          <a:p>
            <a:pPr marL="609600" indent="-609600"/>
            <a:r>
              <a:rPr lang="ru-RU" sz="2400" b="1" dirty="0">
                <a:solidFill>
                  <a:schemeClr val="bg2">
                    <a:lumMod val="50000"/>
                  </a:schemeClr>
                </a:solidFill>
              </a:rPr>
              <a:t>Давление группы, отсутствие навыка отказа.</a:t>
            </a:r>
            <a:endParaRPr lang="ru-RU" sz="2400" dirty="0">
              <a:solidFill>
                <a:schemeClr val="bg2">
                  <a:lumMod val="50000"/>
                </a:schemeClr>
              </a:solidFill>
            </a:endParaRPr>
          </a:p>
          <a:p>
            <a:pPr marL="609600" indent="-609600"/>
            <a:endParaRPr lang="ru-RU" sz="2400" dirty="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1000"/>
                                        <p:tgtEl>
                                          <p:spTgt spid="27651">
                                            <p:txEl>
                                              <p:pRg st="0" end="0"/>
                                            </p:txEl>
                                          </p:spTgt>
                                        </p:tgtEl>
                                      </p:cBhvr>
                                    </p:animEffect>
                                    <p:anim calcmode="lin" valueType="num">
                                      <p:cBhvr>
                                        <p:cTn id="8" dur="10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765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7651">
                                            <p:txEl>
                                              <p:pRg st="2" end="2"/>
                                            </p:txEl>
                                          </p:spTgt>
                                        </p:tgtEl>
                                        <p:attrNameLst>
                                          <p:attrName>style.visibility</p:attrName>
                                        </p:attrNameLst>
                                      </p:cBhvr>
                                      <p:to>
                                        <p:strVal val="visible"/>
                                      </p:to>
                                    </p:set>
                                    <p:animEffect transition="in" filter="fade">
                                      <p:cBhvr>
                                        <p:cTn id="13" dur="1000"/>
                                        <p:tgtEl>
                                          <p:spTgt spid="27651">
                                            <p:txEl>
                                              <p:pRg st="2" end="2"/>
                                            </p:txEl>
                                          </p:spTgt>
                                        </p:tgtEl>
                                      </p:cBhvr>
                                    </p:animEffect>
                                    <p:anim calcmode="lin" valueType="num">
                                      <p:cBhvr>
                                        <p:cTn id="14" dur="10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27651">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7651">
                                            <p:txEl>
                                              <p:pRg st="4" end="4"/>
                                            </p:txEl>
                                          </p:spTgt>
                                        </p:tgtEl>
                                        <p:attrNameLst>
                                          <p:attrName>style.visibility</p:attrName>
                                        </p:attrNameLst>
                                      </p:cBhvr>
                                      <p:to>
                                        <p:strVal val="visible"/>
                                      </p:to>
                                    </p:set>
                                    <p:animEffect transition="in" filter="fade">
                                      <p:cBhvr>
                                        <p:cTn id="19" dur="1000"/>
                                        <p:tgtEl>
                                          <p:spTgt spid="27651">
                                            <p:txEl>
                                              <p:pRg st="4" end="4"/>
                                            </p:txEl>
                                          </p:spTgt>
                                        </p:tgtEl>
                                      </p:cBhvr>
                                    </p:animEffect>
                                    <p:anim calcmode="lin" valueType="num">
                                      <p:cBhvr>
                                        <p:cTn id="20" dur="1000" fill="hold"/>
                                        <p:tgtEl>
                                          <p:spTgt spid="27651">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27651">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7651">
                                            <p:txEl>
                                              <p:pRg st="6" end="6"/>
                                            </p:txEl>
                                          </p:spTgt>
                                        </p:tgtEl>
                                        <p:attrNameLst>
                                          <p:attrName>style.visibility</p:attrName>
                                        </p:attrNameLst>
                                      </p:cBhvr>
                                      <p:to>
                                        <p:strVal val="visible"/>
                                      </p:to>
                                    </p:set>
                                    <p:animEffect transition="in" filter="fade">
                                      <p:cBhvr>
                                        <p:cTn id="25" dur="1000"/>
                                        <p:tgtEl>
                                          <p:spTgt spid="27651">
                                            <p:txEl>
                                              <p:pRg st="6" end="6"/>
                                            </p:txEl>
                                          </p:spTgt>
                                        </p:tgtEl>
                                      </p:cBhvr>
                                    </p:animEffect>
                                    <p:anim calcmode="lin" valueType="num">
                                      <p:cBhvr>
                                        <p:cTn id="26" dur="1000" fill="hold"/>
                                        <p:tgtEl>
                                          <p:spTgt spid="27651">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27651">
                                            <p:txEl>
                                              <p:pRg st="6" end="6"/>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7651">
                                            <p:txEl>
                                              <p:pRg st="8" end="8"/>
                                            </p:txEl>
                                          </p:spTgt>
                                        </p:tgtEl>
                                        <p:attrNameLst>
                                          <p:attrName>style.visibility</p:attrName>
                                        </p:attrNameLst>
                                      </p:cBhvr>
                                      <p:to>
                                        <p:strVal val="visible"/>
                                      </p:to>
                                    </p:set>
                                    <p:animEffect transition="in" filter="fade">
                                      <p:cBhvr>
                                        <p:cTn id="31" dur="1000"/>
                                        <p:tgtEl>
                                          <p:spTgt spid="27651">
                                            <p:txEl>
                                              <p:pRg st="8" end="8"/>
                                            </p:txEl>
                                          </p:spTgt>
                                        </p:tgtEl>
                                      </p:cBhvr>
                                    </p:animEffect>
                                    <p:anim calcmode="lin" valueType="num">
                                      <p:cBhvr>
                                        <p:cTn id="32" dur="1000" fill="hold"/>
                                        <p:tgtEl>
                                          <p:spTgt spid="27651">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27651">
                                            <p:txEl>
                                              <p:pRg st="8" end="8"/>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7651">
                                            <p:txEl>
                                              <p:pRg st="10" end="10"/>
                                            </p:txEl>
                                          </p:spTgt>
                                        </p:tgtEl>
                                        <p:attrNameLst>
                                          <p:attrName>style.visibility</p:attrName>
                                        </p:attrNameLst>
                                      </p:cBhvr>
                                      <p:to>
                                        <p:strVal val="visible"/>
                                      </p:to>
                                    </p:set>
                                    <p:animEffect transition="in" filter="fade">
                                      <p:cBhvr>
                                        <p:cTn id="37" dur="1000"/>
                                        <p:tgtEl>
                                          <p:spTgt spid="27651">
                                            <p:txEl>
                                              <p:pRg st="10" end="10"/>
                                            </p:txEl>
                                          </p:spTgt>
                                        </p:tgtEl>
                                      </p:cBhvr>
                                    </p:animEffect>
                                    <p:anim calcmode="lin" valueType="num">
                                      <p:cBhvr>
                                        <p:cTn id="38" dur="1000" fill="hold"/>
                                        <p:tgtEl>
                                          <p:spTgt spid="27651">
                                            <p:txEl>
                                              <p:pRg st="10" end="10"/>
                                            </p:txEl>
                                          </p:spTgt>
                                        </p:tgtEl>
                                        <p:attrNameLst>
                                          <p:attrName>ppt_x</p:attrName>
                                        </p:attrNameLst>
                                      </p:cBhvr>
                                      <p:tavLst>
                                        <p:tav tm="0">
                                          <p:val>
                                            <p:strVal val="#ppt_x"/>
                                          </p:val>
                                        </p:tav>
                                        <p:tav tm="100000">
                                          <p:val>
                                            <p:strVal val="#ppt_x"/>
                                          </p:val>
                                        </p:tav>
                                      </p:tavLst>
                                    </p:anim>
                                    <p:anim calcmode="lin" valueType="num">
                                      <p:cBhvr>
                                        <p:cTn id="39" dur="1000" fill="hold"/>
                                        <p:tgtEl>
                                          <p:spTgt spid="27651">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395288" y="1484784"/>
            <a:ext cx="8229600" cy="5039841"/>
          </a:xfrm>
        </p:spPr>
        <p:txBody>
          <a:bodyPr/>
          <a:lstStyle/>
          <a:p>
            <a:pPr>
              <a:lnSpc>
                <a:spcPct val="90000"/>
              </a:lnSpc>
              <a:buFont typeface="Wingdings" pitchFamily="2" charset="2"/>
              <a:buNone/>
            </a:pPr>
            <a:r>
              <a:rPr lang="ru-RU" dirty="0">
                <a:solidFill>
                  <a:schemeClr val="bg2">
                    <a:lumMod val="50000"/>
                  </a:schemeClr>
                </a:solidFill>
              </a:rPr>
              <a:t>   В пользу употребления наркотиков торговцы приводят различные доводы. Чаще всего это примеры из жизни знаменитых певцов, киногероев и т.д. При этом они всячески пытаются доказать связь потребления наркотиков с положительными качествами героев (ловкие, смелые, красивые, богатые). Делается вывод: ничего плохого в употреблении наркотиков нет, а, начав употреблять их, можно больше походить на этих героев – кумиров молодежи.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wipe(up)">
                                      <p:cBhvr>
                                        <p:cTn id="7" dur="1000"/>
                                        <p:tgtEl>
                                          <p:spTgt spid="286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611188" y="1700213"/>
            <a:ext cx="7847012" cy="2403475"/>
          </a:xfrm>
        </p:spPr>
        <p:txBody>
          <a:bodyPr/>
          <a:lstStyle/>
          <a:p>
            <a:pPr algn="ctr"/>
            <a:r>
              <a:rPr lang="ru-RU" sz="4800" b="1" dirty="0">
                <a:solidFill>
                  <a:srgbClr val="000000"/>
                </a:solidFill>
                <a:effectLst>
                  <a:outerShdw blurRad="38100" dist="38100" dir="2700000" algn="tl">
                    <a:srgbClr val="FFFFFF"/>
                  </a:outerShdw>
                </a:effectLst>
              </a:rPr>
              <a:t>ИХ ЖИЗНЬ ОБОРВАЛИ НАРКОТИКИ.</a:t>
            </a:r>
            <a:br>
              <a:rPr lang="ru-RU" sz="4800" b="1" dirty="0">
                <a:solidFill>
                  <a:srgbClr val="000000"/>
                </a:solidFill>
                <a:effectLst>
                  <a:outerShdw blurRad="38100" dist="38100" dir="2700000" algn="tl">
                    <a:srgbClr val="FFFFFF"/>
                  </a:outerShdw>
                </a:effectLst>
              </a:rPr>
            </a:br>
            <a:endParaRPr lang="ru-RU" sz="4800" b="1" dirty="0">
              <a:solidFill>
                <a:srgbClr val="000000"/>
              </a:solidFill>
              <a:effectLst>
                <a:outerShdw blurRad="38100" dist="38100" dir="2700000" algn="tl">
                  <a:srgbClr val="FFFFFF"/>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1000" fill="hold"/>
                                        <p:tgtEl>
                                          <p:spTgt spid="31746"/>
                                        </p:tgtEl>
                                        <p:attrNameLst>
                                          <p:attrName>ppt_w</p:attrName>
                                        </p:attrNameLst>
                                      </p:cBhvr>
                                      <p:tavLst>
                                        <p:tav tm="0">
                                          <p:val>
                                            <p:strVal val="4*#ppt_w"/>
                                          </p:val>
                                        </p:tav>
                                        <p:tav tm="100000">
                                          <p:val>
                                            <p:strVal val="#ppt_w"/>
                                          </p:val>
                                        </p:tav>
                                      </p:tavLst>
                                    </p:anim>
                                    <p:anim calcmode="lin" valueType="num">
                                      <p:cBhvr>
                                        <p:cTn id="8" dur="1000" fill="hold"/>
                                        <p:tgtEl>
                                          <p:spTgt spid="3174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5"/>
          <p:cNvSpPr>
            <a:spLocks noGrp="1" noChangeArrowheads="1"/>
          </p:cNvSpPr>
          <p:nvPr>
            <p:ph type="body" sz="half" idx="1"/>
          </p:nvPr>
        </p:nvSpPr>
        <p:spPr/>
        <p:txBody>
          <a:bodyPr/>
          <a:lstStyle/>
          <a:p>
            <a:pPr>
              <a:buFont typeface="Wingdings" pitchFamily="2" charset="2"/>
              <a:buNone/>
            </a:pPr>
            <a:r>
              <a:rPr lang="ru-RU" sz="2800" b="1" i="1" dirty="0"/>
              <a:t>   18.09.1970 года гитарный гений </a:t>
            </a:r>
            <a:r>
              <a:rPr lang="ru-RU" sz="2800" b="1" i="1" dirty="0">
                <a:solidFill>
                  <a:srgbClr val="FF0000"/>
                </a:solidFill>
              </a:rPr>
              <a:t>Джимми </a:t>
            </a:r>
            <a:r>
              <a:rPr lang="ru-RU" sz="2800" b="1" i="1" dirty="0" err="1">
                <a:solidFill>
                  <a:srgbClr val="FF0000"/>
                </a:solidFill>
              </a:rPr>
              <a:t>Хендрикс</a:t>
            </a:r>
            <a:r>
              <a:rPr lang="ru-RU" sz="2800" b="1" i="1" dirty="0">
                <a:solidFill>
                  <a:srgbClr val="FF0000"/>
                </a:solidFill>
              </a:rPr>
              <a:t> </a:t>
            </a:r>
            <a:r>
              <a:rPr lang="ru-RU" sz="2800" b="1" i="1" dirty="0"/>
              <a:t>задохнулся от смеси спиртного и барбитуратов.</a:t>
            </a:r>
          </a:p>
        </p:txBody>
      </p:sp>
      <p:pic>
        <p:nvPicPr>
          <p:cNvPr id="29704" name="Picture 8" descr="handrix_3_s"/>
          <p:cNvPicPr>
            <a:picLocks noGrp="1" noChangeAspect="1" noChangeArrowheads="1"/>
          </p:cNvPicPr>
          <p:nvPr>
            <p:ph sz="quarter" idx="2"/>
          </p:nvPr>
        </p:nvPicPr>
        <p:blipFill>
          <a:blip r:embed="rId2" cstate="print"/>
          <a:srcRect/>
          <a:stretch>
            <a:fillRect/>
          </a:stretch>
        </p:blipFill>
        <p:spPr>
          <a:xfrm>
            <a:off x="5795963" y="692150"/>
            <a:ext cx="2447925" cy="2447925"/>
          </a:xfrm>
          <a:ln w="57150">
            <a:solidFill>
              <a:srgbClr val="000000"/>
            </a:solidFill>
          </a:ln>
        </p:spPr>
      </p:pic>
      <p:pic>
        <p:nvPicPr>
          <p:cNvPr id="29705" name="Picture 9" descr="hendrix_200809191718400_s"/>
          <p:cNvPicPr>
            <a:picLocks noGrp="1" noChangeAspect="1" noChangeArrowheads="1"/>
          </p:cNvPicPr>
          <p:nvPr>
            <p:ph sz="quarter" idx="3"/>
          </p:nvPr>
        </p:nvPicPr>
        <p:blipFill>
          <a:blip r:embed="rId3" cstate="print"/>
          <a:srcRect/>
          <a:stretch>
            <a:fillRect/>
          </a:stretch>
        </p:blipFill>
        <p:spPr>
          <a:xfrm>
            <a:off x="5651500" y="3644900"/>
            <a:ext cx="2592388" cy="2592388"/>
          </a:xfrm>
          <a:noFill/>
          <a:ln w="57150">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701">
                                            <p:txEl>
                                              <p:pRg st="0" end="0"/>
                                            </p:txEl>
                                          </p:spTgt>
                                        </p:tgtEl>
                                        <p:attrNameLst>
                                          <p:attrName>style.visibility</p:attrName>
                                        </p:attrNameLst>
                                      </p:cBhvr>
                                      <p:to>
                                        <p:strVal val="visible"/>
                                      </p:to>
                                    </p:set>
                                    <p:animEffect transition="in" filter="wipe(left)">
                                      <p:cBhvr>
                                        <p:cTn id="7" dur="1000"/>
                                        <p:tgtEl>
                                          <p:spTgt spid="29701">
                                            <p:txEl>
                                              <p:pRg st="0" end="0"/>
                                            </p:txEl>
                                          </p:spTgt>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29704"/>
                                        </p:tgtEl>
                                        <p:attrNameLst>
                                          <p:attrName>style.visibility</p:attrName>
                                        </p:attrNameLst>
                                      </p:cBhvr>
                                      <p:to>
                                        <p:strVal val="visible"/>
                                      </p:to>
                                    </p:set>
                                    <p:animEffect transition="in" filter="dissolve">
                                      <p:cBhvr>
                                        <p:cTn id="11" dur="1000"/>
                                        <p:tgtEl>
                                          <p:spTgt spid="29704"/>
                                        </p:tgtEl>
                                      </p:cBhvr>
                                    </p:animEffect>
                                  </p:childTnLst>
                                </p:cTn>
                              </p:par>
                            </p:childTnLst>
                          </p:cTn>
                        </p:par>
                        <p:par>
                          <p:cTn id="12" fill="hold">
                            <p:stCondLst>
                              <p:cond delay="2000"/>
                            </p:stCondLst>
                            <p:childTnLst>
                              <p:par>
                                <p:cTn id="13" presetID="9" presetClass="entr" presetSubtype="0" fill="hold" nodeType="afterEffect">
                                  <p:stCondLst>
                                    <p:cond delay="0"/>
                                  </p:stCondLst>
                                  <p:childTnLst>
                                    <p:set>
                                      <p:cBhvr>
                                        <p:cTn id="14" dur="1" fill="hold">
                                          <p:stCondLst>
                                            <p:cond delay="0"/>
                                          </p:stCondLst>
                                        </p:cTn>
                                        <p:tgtEl>
                                          <p:spTgt spid="29705"/>
                                        </p:tgtEl>
                                        <p:attrNameLst>
                                          <p:attrName>style.visibility</p:attrName>
                                        </p:attrNameLst>
                                      </p:cBhvr>
                                      <p:to>
                                        <p:strVal val="visible"/>
                                      </p:to>
                                    </p:set>
                                    <p:animEffect transition="in" filter="dissolve">
                                      <p:cBhvr>
                                        <p:cTn id="15" dur="1000"/>
                                        <p:tgtEl>
                                          <p:spTgt spid="29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p:cNvSpPr>
            <a:spLocks noGrp="1" noChangeArrowheads="1"/>
          </p:cNvSpPr>
          <p:nvPr>
            <p:ph type="body" sz="half" idx="1"/>
          </p:nvPr>
        </p:nvSpPr>
        <p:spPr>
          <a:xfrm>
            <a:off x="250825" y="1312863"/>
            <a:ext cx="4256088" cy="4852987"/>
          </a:xfrm>
        </p:spPr>
        <p:txBody>
          <a:bodyPr/>
          <a:lstStyle/>
          <a:p>
            <a:pPr>
              <a:buFont typeface="Wingdings" pitchFamily="2" charset="2"/>
              <a:buNone/>
            </a:pPr>
            <a:r>
              <a:rPr lang="ru-RU" sz="2800" b="1" i="1" dirty="0"/>
              <a:t>   </a:t>
            </a:r>
            <a:r>
              <a:rPr lang="ru-RU" b="1" i="1" dirty="0"/>
              <a:t>Январь 1971 года – королева блюза и </a:t>
            </a:r>
            <a:r>
              <a:rPr lang="ru-RU" b="1" i="1" dirty="0" err="1"/>
              <a:t>рок-н-рола</a:t>
            </a:r>
            <a:r>
              <a:rPr lang="ru-RU" b="1" i="1" dirty="0"/>
              <a:t> </a:t>
            </a:r>
            <a:r>
              <a:rPr lang="ru-RU" b="1" i="1" dirty="0" err="1">
                <a:solidFill>
                  <a:srgbClr val="FF0000"/>
                </a:solidFill>
              </a:rPr>
              <a:t>Дженис</a:t>
            </a:r>
            <a:r>
              <a:rPr lang="ru-RU" b="1" i="1" dirty="0">
                <a:solidFill>
                  <a:srgbClr val="FF0000"/>
                </a:solidFill>
              </a:rPr>
              <a:t> </a:t>
            </a:r>
            <a:r>
              <a:rPr lang="ru-RU" b="1" i="1" dirty="0" err="1">
                <a:solidFill>
                  <a:srgbClr val="FF0000"/>
                </a:solidFill>
              </a:rPr>
              <a:t>Джоплин</a:t>
            </a:r>
            <a:r>
              <a:rPr lang="ru-RU" b="1" i="1" dirty="0">
                <a:solidFill>
                  <a:srgbClr val="FF0000"/>
                </a:solidFill>
              </a:rPr>
              <a:t> </a:t>
            </a:r>
            <a:r>
              <a:rPr lang="ru-RU" b="1" i="1" dirty="0"/>
              <a:t>умерла от передозировки героина.</a:t>
            </a:r>
          </a:p>
        </p:txBody>
      </p:sp>
      <p:pic>
        <p:nvPicPr>
          <p:cNvPr id="33799" name="Picture 7" descr="Дженис Джоплин"/>
          <p:cNvPicPr>
            <a:picLocks noGrp="1" noChangeAspect="1" noChangeArrowheads="1"/>
          </p:cNvPicPr>
          <p:nvPr>
            <p:ph sz="half" idx="2"/>
          </p:nvPr>
        </p:nvPicPr>
        <p:blipFill>
          <a:blip r:embed="rId2" cstate="print"/>
          <a:srcRect/>
          <a:stretch>
            <a:fillRect/>
          </a:stretch>
        </p:blipFill>
        <p:spPr>
          <a:xfrm>
            <a:off x="4572000" y="1628775"/>
            <a:ext cx="4248150" cy="4248150"/>
          </a:xfrm>
          <a:ln w="57150">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797">
                                            <p:txEl>
                                              <p:pRg st="0" end="0"/>
                                            </p:txEl>
                                          </p:spTgt>
                                        </p:tgtEl>
                                        <p:attrNameLst>
                                          <p:attrName>style.visibility</p:attrName>
                                        </p:attrNameLst>
                                      </p:cBhvr>
                                      <p:to>
                                        <p:strVal val="visible"/>
                                      </p:to>
                                    </p:set>
                                    <p:animEffect transition="in" filter="wipe(left)">
                                      <p:cBhvr>
                                        <p:cTn id="7" dur="1000"/>
                                        <p:tgtEl>
                                          <p:spTgt spid="33797">
                                            <p:txEl>
                                              <p:pRg st="0" end="0"/>
                                            </p:txEl>
                                          </p:spTgt>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33799"/>
                                        </p:tgtEl>
                                        <p:attrNameLst>
                                          <p:attrName>style.visibility</p:attrName>
                                        </p:attrNameLst>
                                      </p:cBhvr>
                                      <p:to>
                                        <p:strVal val="visible"/>
                                      </p:to>
                                    </p:set>
                                    <p:animEffect transition="in" filter="dissolve">
                                      <p:cBhvr>
                                        <p:cTn id="11" dur="1000"/>
                                        <p:tgtEl>
                                          <p:spTgt spid="33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type="body" sz="half" idx="1"/>
          </p:nvPr>
        </p:nvSpPr>
        <p:spPr>
          <a:xfrm>
            <a:off x="179388" y="908720"/>
            <a:ext cx="4824412" cy="5688930"/>
          </a:xfrm>
        </p:spPr>
        <p:txBody>
          <a:bodyPr/>
          <a:lstStyle/>
          <a:p>
            <a:pPr>
              <a:lnSpc>
                <a:spcPct val="90000"/>
              </a:lnSpc>
              <a:buFont typeface="Wingdings" pitchFamily="2" charset="2"/>
              <a:buNone/>
            </a:pPr>
            <a:r>
              <a:rPr lang="ru-RU" sz="2400" b="1" i="1" dirty="0"/>
              <a:t>    Смерть легендарного </a:t>
            </a:r>
            <a:r>
              <a:rPr lang="ru-RU" sz="2400" b="1" i="1" dirty="0" err="1">
                <a:solidFill>
                  <a:srgbClr val="FF0000"/>
                </a:solidFill>
              </a:rPr>
              <a:t>Курта</a:t>
            </a:r>
            <a:r>
              <a:rPr lang="ru-RU" sz="2400" b="1" i="1" dirty="0">
                <a:solidFill>
                  <a:srgbClr val="FF0000"/>
                </a:solidFill>
              </a:rPr>
              <a:t> </a:t>
            </a:r>
            <a:r>
              <a:rPr lang="ru-RU" sz="2400" b="1" i="1" dirty="0" err="1">
                <a:solidFill>
                  <a:srgbClr val="FF0000"/>
                </a:solidFill>
              </a:rPr>
              <a:t>Кобейна</a:t>
            </a:r>
            <a:r>
              <a:rPr lang="ru-RU" sz="2400" b="1" i="1" dirty="0">
                <a:solidFill>
                  <a:srgbClr val="FF0000"/>
                </a:solidFill>
              </a:rPr>
              <a:t>, </a:t>
            </a:r>
            <a:r>
              <a:rPr lang="ru-RU" sz="2400" b="1" i="1" dirty="0"/>
              <a:t>солиста группы «Нирвана», - тоже следствие увлечения наркотиками.</a:t>
            </a:r>
          </a:p>
          <a:p>
            <a:pPr>
              <a:lnSpc>
                <a:spcPct val="90000"/>
              </a:lnSpc>
              <a:buFont typeface="Wingdings" pitchFamily="2" charset="2"/>
              <a:buNone/>
            </a:pPr>
            <a:r>
              <a:rPr lang="ru-RU" sz="2200" b="1" dirty="0">
                <a:latin typeface="Georgia" pitchFamily="18" charset="0"/>
              </a:rPr>
              <a:t>   </a:t>
            </a:r>
          </a:p>
          <a:p>
            <a:pPr>
              <a:lnSpc>
                <a:spcPct val="90000"/>
              </a:lnSpc>
              <a:buFont typeface="Wingdings" pitchFamily="2" charset="2"/>
              <a:buNone/>
            </a:pPr>
            <a:r>
              <a:rPr lang="ru-RU" sz="2200" b="1" dirty="0">
                <a:latin typeface="Georgia" pitchFamily="18" charset="0"/>
              </a:rPr>
              <a:t>    </a:t>
            </a:r>
            <a:r>
              <a:rPr lang="ru-RU" sz="2400" b="1" i="1" dirty="0"/>
              <a:t>8 апреля 1994 года тело </a:t>
            </a:r>
            <a:r>
              <a:rPr lang="ru-RU" sz="2400" b="1" i="1" dirty="0" err="1"/>
              <a:t>Курта</a:t>
            </a:r>
            <a:r>
              <a:rPr lang="ru-RU" sz="2400" b="1" i="1" dirty="0"/>
              <a:t> было найдено в собственном доме. Рядом валялось ружье - он выстрелил себе в голову. Врачи обнаружили в крови музыканта огромное количество героина. </a:t>
            </a:r>
          </a:p>
          <a:p>
            <a:pPr>
              <a:lnSpc>
                <a:spcPct val="90000"/>
              </a:lnSpc>
              <a:buFont typeface="Wingdings" pitchFamily="2" charset="2"/>
              <a:buNone/>
            </a:pPr>
            <a:r>
              <a:rPr lang="ru-RU" sz="2400" b="1" i="1" dirty="0"/>
              <a:t>    </a:t>
            </a:r>
            <a:r>
              <a:rPr lang="ru-RU" sz="2400" b="1" i="1" dirty="0" err="1"/>
              <a:t>Рок-легенде</a:t>
            </a:r>
            <a:r>
              <a:rPr lang="ru-RU" sz="2400" b="1" i="1" dirty="0"/>
              <a:t> </a:t>
            </a:r>
            <a:r>
              <a:rPr lang="ru-RU" sz="2400" b="1" i="1" dirty="0" err="1"/>
              <a:t>Курту</a:t>
            </a:r>
            <a:r>
              <a:rPr lang="ru-RU" sz="2400" b="1" i="1" dirty="0"/>
              <a:t> </a:t>
            </a:r>
            <a:r>
              <a:rPr lang="ru-RU" sz="2400" b="1" i="1" dirty="0" err="1"/>
              <a:t>Кобейну</a:t>
            </a:r>
            <a:r>
              <a:rPr lang="ru-RU" sz="2400" b="1" i="1" dirty="0"/>
              <a:t> было всего 27</a:t>
            </a:r>
            <a:r>
              <a:rPr lang="ru-RU" sz="2400" b="1" dirty="0"/>
              <a:t> лет. </a:t>
            </a:r>
          </a:p>
          <a:p>
            <a:pPr>
              <a:lnSpc>
                <a:spcPct val="90000"/>
              </a:lnSpc>
              <a:buFont typeface="Wingdings" pitchFamily="2" charset="2"/>
              <a:buNone/>
            </a:pPr>
            <a:endParaRPr lang="ru-RU" sz="2400" b="1" dirty="0"/>
          </a:p>
        </p:txBody>
      </p:sp>
      <p:pic>
        <p:nvPicPr>
          <p:cNvPr id="35847" name="Picture 7" descr="Курт кобейн"/>
          <p:cNvPicPr>
            <a:picLocks noGrp="1" noChangeAspect="1" noChangeArrowheads="1"/>
          </p:cNvPicPr>
          <p:nvPr>
            <p:ph sz="quarter" idx="2"/>
          </p:nvPr>
        </p:nvPicPr>
        <p:blipFill>
          <a:blip r:embed="rId2" cstate="print"/>
          <a:srcRect/>
          <a:stretch>
            <a:fillRect/>
          </a:stretch>
        </p:blipFill>
        <p:spPr>
          <a:xfrm>
            <a:off x="5940425" y="549275"/>
            <a:ext cx="2741613" cy="2679700"/>
          </a:xfrm>
          <a:ln w="57150">
            <a:solidFill>
              <a:srgbClr val="000000"/>
            </a:solidFill>
          </a:ln>
        </p:spPr>
      </p:pic>
      <p:pic>
        <p:nvPicPr>
          <p:cNvPr id="21509" name="Picture 5" descr="kop5-3"/>
          <p:cNvPicPr>
            <a:picLocks noGrp="1" noChangeAspect="1" noChangeArrowheads="1"/>
          </p:cNvPicPr>
          <p:nvPr>
            <p:ph sz="quarter" idx="3"/>
          </p:nvPr>
        </p:nvPicPr>
        <p:blipFill>
          <a:blip r:embed="rId3" cstate="print"/>
          <a:stretch>
            <a:fillRect/>
          </a:stretch>
        </p:blipFill>
        <p:spPr>
          <a:xfrm>
            <a:off x="5814738" y="3924300"/>
            <a:ext cx="1705524" cy="2171700"/>
          </a:xfrm>
          <a:noFill/>
          <a:ln w="57150">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5845">
                                            <p:txEl>
                                              <p:pRg st="0" end="0"/>
                                            </p:txEl>
                                          </p:spTgt>
                                        </p:tgtEl>
                                        <p:attrNameLst>
                                          <p:attrName>style.visibility</p:attrName>
                                        </p:attrNameLst>
                                      </p:cBhvr>
                                      <p:to>
                                        <p:strVal val="visible"/>
                                      </p:to>
                                    </p:set>
                                    <p:animEffect transition="in" filter="wipe(up)">
                                      <p:cBhvr>
                                        <p:cTn id="7" dur="1000"/>
                                        <p:tgtEl>
                                          <p:spTgt spid="35845">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35845">
                                            <p:txEl>
                                              <p:pRg st="1" end="1"/>
                                            </p:txEl>
                                          </p:spTgt>
                                        </p:tgtEl>
                                        <p:attrNameLst>
                                          <p:attrName>style.visibility</p:attrName>
                                        </p:attrNameLst>
                                      </p:cBhvr>
                                      <p:to>
                                        <p:strVal val="visible"/>
                                      </p:to>
                                    </p:set>
                                    <p:animEffect transition="in" filter="wipe(up)">
                                      <p:cBhvr>
                                        <p:cTn id="11" dur="1000"/>
                                        <p:tgtEl>
                                          <p:spTgt spid="35845">
                                            <p:txEl>
                                              <p:pRg st="1" end="1"/>
                                            </p:txEl>
                                          </p:spTgt>
                                        </p:tgtEl>
                                      </p:cBhvr>
                                    </p:animEffect>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35845">
                                            <p:txEl>
                                              <p:pRg st="2" end="2"/>
                                            </p:txEl>
                                          </p:spTgt>
                                        </p:tgtEl>
                                        <p:attrNameLst>
                                          <p:attrName>style.visibility</p:attrName>
                                        </p:attrNameLst>
                                      </p:cBhvr>
                                      <p:to>
                                        <p:strVal val="visible"/>
                                      </p:to>
                                    </p:set>
                                    <p:animEffect transition="in" filter="wipe(up)">
                                      <p:cBhvr>
                                        <p:cTn id="15" dur="1000"/>
                                        <p:tgtEl>
                                          <p:spTgt spid="35845">
                                            <p:txEl>
                                              <p:pRg st="2" end="2"/>
                                            </p:txEl>
                                          </p:spTgt>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35845">
                                            <p:txEl>
                                              <p:pRg st="3" end="3"/>
                                            </p:txEl>
                                          </p:spTgt>
                                        </p:tgtEl>
                                        <p:attrNameLst>
                                          <p:attrName>style.visibility</p:attrName>
                                        </p:attrNameLst>
                                      </p:cBhvr>
                                      <p:to>
                                        <p:strVal val="visible"/>
                                      </p:to>
                                    </p:set>
                                    <p:animEffect transition="in" filter="wipe(up)">
                                      <p:cBhvr>
                                        <p:cTn id="19" dur="1000"/>
                                        <p:tgtEl>
                                          <p:spTgt spid="35845">
                                            <p:txEl>
                                              <p:pRg st="3" end="3"/>
                                            </p:txEl>
                                          </p:spTgt>
                                        </p:tgtEl>
                                      </p:cBhvr>
                                    </p:animEffect>
                                  </p:childTnLst>
                                </p:cTn>
                              </p:par>
                            </p:childTnLst>
                          </p:cTn>
                        </p:par>
                        <p:par>
                          <p:cTn id="20" fill="hold">
                            <p:stCondLst>
                              <p:cond delay="4000"/>
                            </p:stCondLst>
                            <p:childTnLst>
                              <p:par>
                                <p:cTn id="21" presetID="14" presetClass="entr" presetSubtype="5" fill="hold" nodeType="afterEffect">
                                  <p:stCondLst>
                                    <p:cond delay="0"/>
                                  </p:stCondLst>
                                  <p:childTnLst>
                                    <p:set>
                                      <p:cBhvr>
                                        <p:cTn id="22" dur="1" fill="hold">
                                          <p:stCondLst>
                                            <p:cond delay="0"/>
                                          </p:stCondLst>
                                        </p:cTn>
                                        <p:tgtEl>
                                          <p:spTgt spid="35847"/>
                                        </p:tgtEl>
                                        <p:attrNameLst>
                                          <p:attrName>style.visibility</p:attrName>
                                        </p:attrNameLst>
                                      </p:cBhvr>
                                      <p:to>
                                        <p:strVal val="visible"/>
                                      </p:to>
                                    </p:set>
                                    <p:animEffect transition="in" filter="randombar(vertical)">
                                      <p:cBhvr>
                                        <p:cTn id="23" dur="1000"/>
                                        <p:tgtEl>
                                          <p:spTgt spid="35847"/>
                                        </p:tgtEl>
                                      </p:cBhvr>
                                    </p:animEffect>
                                  </p:childTnLst>
                                </p:cTn>
                              </p:par>
                            </p:childTnLst>
                          </p:cTn>
                        </p:par>
                        <p:par>
                          <p:cTn id="24" fill="hold">
                            <p:stCondLst>
                              <p:cond delay="5000"/>
                            </p:stCondLst>
                            <p:childTnLst>
                              <p:par>
                                <p:cTn id="25" presetID="14" presetClass="entr" presetSubtype="5" fill="hold" nodeType="afterEffect">
                                  <p:stCondLst>
                                    <p:cond delay="0"/>
                                  </p:stCondLst>
                                  <p:childTnLst>
                                    <p:set>
                                      <p:cBhvr>
                                        <p:cTn id="26" dur="1" fill="hold">
                                          <p:stCondLst>
                                            <p:cond delay="0"/>
                                          </p:stCondLst>
                                        </p:cTn>
                                        <p:tgtEl>
                                          <p:spTgt spid="21509"/>
                                        </p:tgtEl>
                                        <p:attrNameLst>
                                          <p:attrName>style.visibility</p:attrName>
                                        </p:attrNameLst>
                                      </p:cBhvr>
                                      <p:to>
                                        <p:strVal val="visible"/>
                                      </p:to>
                                    </p:set>
                                    <p:animEffect transition="in" filter="randombar(vertical)">
                                      <p:cBhvr>
                                        <p:cTn id="27" dur="10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5"/>
          <p:cNvSpPr>
            <a:spLocks noGrp="1" noChangeArrowheads="1"/>
          </p:cNvSpPr>
          <p:nvPr>
            <p:ph type="body" sz="half" idx="1"/>
          </p:nvPr>
        </p:nvSpPr>
        <p:spPr>
          <a:xfrm>
            <a:off x="468313" y="1773238"/>
            <a:ext cx="4038600" cy="4525962"/>
          </a:xfrm>
        </p:spPr>
        <p:txBody>
          <a:bodyPr/>
          <a:lstStyle/>
          <a:p>
            <a:pPr>
              <a:buFont typeface="Wingdings" pitchFamily="2" charset="2"/>
              <a:buNone/>
            </a:pPr>
            <a:r>
              <a:rPr lang="ru-RU" sz="2800" b="1" i="1" dirty="0"/>
              <a:t>   В 1993 году от </a:t>
            </a:r>
            <a:r>
              <a:rPr lang="ru-RU" sz="2800" b="1" i="1" dirty="0" err="1"/>
              <a:t>СПИДа</a:t>
            </a:r>
            <a:r>
              <a:rPr lang="ru-RU" sz="2800" b="1" i="1" dirty="0"/>
              <a:t> скончался виртуозный танцовщик </a:t>
            </a:r>
            <a:r>
              <a:rPr lang="ru-RU" sz="2800" b="1" i="1" dirty="0">
                <a:solidFill>
                  <a:srgbClr val="FF0000"/>
                </a:solidFill>
              </a:rPr>
              <a:t>Рудольф Нуриев</a:t>
            </a:r>
            <a:r>
              <a:rPr lang="ru-RU" sz="2800" b="1" i="1" dirty="0"/>
              <a:t>. </a:t>
            </a:r>
          </a:p>
          <a:p>
            <a:pPr>
              <a:buFont typeface="Wingdings" pitchFamily="2" charset="2"/>
              <a:buNone/>
            </a:pPr>
            <a:r>
              <a:rPr lang="ru-RU" sz="2800" dirty="0"/>
              <a:t> </a:t>
            </a:r>
          </a:p>
        </p:txBody>
      </p:sp>
      <p:pic>
        <p:nvPicPr>
          <p:cNvPr id="37895" name="Picture 7" descr="рудольф"/>
          <p:cNvPicPr>
            <a:picLocks noGrp="1" noChangeAspect="1" noChangeArrowheads="1"/>
          </p:cNvPicPr>
          <p:nvPr>
            <p:ph sz="half" idx="2"/>
          </p:nvPr>
        </p:nvPicPr>
        <p:blipFill>
          <a:blip r:embed="rId2" cstate="print"/>
          <a:srcRect/>
          <a:stretch>
            <a:fillRect/>
          </a:stretch>
        </p:blipFill>
        <p:spPr>
          <a:xfrm>
            <a:off x="5292725" y="1196975"/>
            <a:ext cx="3162300" cy="4679950"/>
          </a:xfrm>
          <a:ln w="57150">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7893">
                                            <p:txEl>
                                              <p:pRg st="0" end="0"/>
                                            </p:txEl>
                                          </p:spTgt>
                                        </p:tgtEl>
                                        <p:attrNameLst>
                                          <p:attrName>style.visibility</p:attrName>
                                        </p:attrNameLst>
                                      </p:cBhvr>
                                      <p:to>
                                        <p:strVal val="visible"/>
                                      </p:to>
                                    </p:set>
                                    <p:animEffect transition="in" filter="wipe(up)">
                                      <p:cBhvr>
                                        <p:cTn id="7" dur="1000"/>
                                        <p:tgtEl>
                                          <p:spTgt spid="37893">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37893">
                                            <p:txEl>
                                              <p:pRg st="1" end="1"/>
                                            </p:txEl>
                                          </p:spTgt>
                                        </p:tgtEl>
                                        <p:attrNameLst>
                                          <p:attrName>style.visibility</p:attrName>
                                        </p:attrNameLst>
                                      </p:cBhvr>
                                      <p:to>
                                        <p:strVal val="visible"/>
                                      </p:to>
                                    </p:set>
                                    <p:animEffect transition="in" filter="wipe(up)">
                                      <p:cBhvr>
                                        <p:cTn id="11" dur="1000"/>
                                        <p:tgtEl>
                                          <p:spTgt spid="37893">
                                            <p:txEl>
                                              <p:pRg st="1" end="1"/>
                                            </p:txEl>
                                          </p:spTgt>
                                        </p:tgtEl>
                                      </p:cBhvr>
                                    </p:animEffect>
                                  </p:childTnLst>
                                </p:cTn>
                              </p:par>
                            </p:childTnLst>
                          </p:cTn>
                        </p:par>
                        <p:par>
                          <p:cTn id="12" fill="hold">
                            <p:stCondLst>
                              <p:cond delay="2000"/>
                            </p:stCondLst>
                            <p:childTnLst>
                              <p:par>
                                <p:cTn id="13" presetID="5" presetClass="entr" presetSubtype="10" fill="hold" nodeType="afterEffect">
                                  <p:stCondLst>
                                    <p:cond delay="0"/>
                                  </p:stCondLst>
                                  <p:childTnLst>
                                    <p:set>
                                      <p:cBhvr>
                                        <p:cTn id="14" dur="1" fill="hold">
                                          <p:stCondLst>
                                            <p:cond delay="0"/>
                                          </p:stCondLst>
                                        </p:cTn>
                                        <p:tgtEl>
                                          <p:spTgt spid="37895"/>
                                        </p:tgtEl>
                                        <p:attrNameLst>
                                          <p:attrName>style.visibility</p:attrName>
                                        </p:attrNameLst>
                                      </p:cBhvr>
                                      <p:to>
                                        <p:strVal val="visible"/>
                                      </p:to>
                                    </p:set>
                                    <p:animEffect transition="in" filter="checkerboard(across)">
                                      <p:cBhvr>
                                        <p:cTn id="15" dur="1000"/>
                                        <p:tgtEl>
                                          <p:spTgt spid="37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5"/>
          <p:cNvSpPr>
            <a:spLocks noGrp="1" noChangeArrowheads="1"/>
          </p:cNvSpPr>
          <p:nvPr>
            <p:ph type="body" sz="half" idx="1"/>
          </p:nvPr>
        </p:nvSpPr>
        <p:spPr>
          <a:xfrm>
            <a:off x="457200" y="908720"/>
            <a:ext cx="4038600" cy="5217443"/>
          </a:xfrm>
        </p:spPr>
        <p:txBody>
          <a:bodyPr/>
          <a:lstStyle/>
          <a:p>
            <a:pPr>
              <a:buFont typeface="Wingdings" pitchFamily="2" charset="2"/>
              <a:buNone/>
            </a:pPr>
            <a:r>
              <a:rPr lang="ru-RU" sz="2800" b="1" i="1" dirty="0"/>
              <a:t>    Наиболее известной жертвой стал лидер группы «</a:t>
            </a:r>
            <a:r>
              <a:rPr lang="ru-RU" sz="2800" b="1" i="1" dirty="0" err="1"/>
              <a:t>Куин</a:t>
            </a:r>
            <a:r>
              <a:rPr lang="ru-RU" sz="2800" b="1" i="1" dirty="0"/>
              <a:t>» </a:t>
            </a:r>
            <a:r>
              <a:rPr lang="ru-RU" sz="2800" b="1" i="1" dirty="0" err="1">
                <a:solidFill>
                  <a:srgbClr val="FF0000"/>
                </a:solidFill>
              </a:rPr>
              <a:t>Фредди</a:t>
            </a:r>
            <a:r>
              <a:rPr lang="ru-RU" sz="2800" b="1" i="1" dirty="0">
                <a:solidFill>
                  <a:srgbClr val="FF0000"/>
                </a:solidFill>
              </a:rPr>
              <a:t> </a:t>
            </a:r>
            <a:r>
              <a:rPr lang="ru-RU" sz="2800" b="1" i="1" dirty="0" err="1">
                <a:solidFill>
                  <a:srgbClr val="FF0000"/>
                </a:solidFill>
              </a:rPr>
              <a:t>Меркьюри</a:t>
            </a:r>
            <a:r>
              <a:rPr lang="ru-RU" sz="2800" b="1" i="1" dirty="0">
                <a:solidFill>
                  <a:srgbClr val="FF0000"/>
                </a:solidFill>
              </a:rPr>
              <a:t>. </a:t>
            </a:r>
            <a:r>
              <a:rPr lang="ru-RU" sz="2800" b="1" i="1" dirty="0"/>
              <a:t>Имея 28 миллионное состояние, он мог позволить себе все, но не смог откупиться от смерти.</a:t>
            </a:r>
            <a:r>
              <a:rPr lang="ru-RU" sz="2800" dirty="0"/>
              <a:t> </a:t>
            </a:r>
          </a:p>
        </p:txBody>
      </p:sp>
      <p:pic>
        <p:nvPicPr>
          <p:cNvPr id="39943" name="Picture 7" descr="фредди меркьюри"/>
          <p:cNvPicPr>
            <a:picLocks noGrp="1" noChangeAspect="1" noChangeArrowheads="1"/>
          </p:cNvPicPr>
          <p:nvPr>
            <p:ph sz="quarter" idx="2"/>
          </p:nvPr>
        </p:nvPicPr>
        <p:blipFill>
          <a:blip r:embed="rId2" cstate="print"/>
          <a:stretch>
            <a:fillRect/>
          </a:stretch>
        </p:blipFill>
        <p:spPr>
          <a:xfrm>
            <a:off x="5238421" y="1600200"/>
            <a:ext cx="2858157" cy="2171700"/>
          </a:xfrm>
          <a:ln w="57150">
            <a:solidFill>
              <a:srgbClr val="000000"/>
            </a:solidFill>
          </a:ln>
        </p:spPr>
      </p:pic>
      <p:pic>
        <p:nvPicPr>
          <p:cNvPr id="39944" name="Picture 8" descr="Куин"/>
          <p:cNvPicPr>
            <a:picLocks noGrp="1" noChangeAspect="1" noChangeArrowheads="1"/>
          </p:cNvPicPr>
          <p:nvPr>
            <p:ph sz="quarter" idx="3"/>
          </p:nvPr>
        </p:nvPicPr>
        <p:blipFill>
          <a:blip r:embed="rId3" cstate="print"/>
          <a:srcRect/>
          <a:stretch>
            <a:fillRect/>
          </a:stretch>
        </p:blipFill>
        <p:spPr>
          <a:xfrm>
            <a:off x="5292725" y="411163"/>
            <a:ext cx="3095625" cy="3049587"/>
          </a:xfrm>
          <a:noFill/>
          <a:ln w="57150">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941">
                                            <p:txEl>
                                              <p:pRg st="0" end="0"/>
                                            </p:txEl>
                                          </p:spTgt>
                                        </p:tgtEl>
                                        <p:attrNameLst>
                                          <p:attrName>style.visibility</p:attrName>
                                        </p:attrNameLst>
                                      </p:cBhvr>
                                      <p:to>
                                        <p:strVal val="visible"/>
                                      </p:to>
                                    </p:set>
                                    <p:animEffect transition="in" filter="wipe(left)">
                                      <p:cBhvr>
                                        <p:cTn id="7" dur="1000"/>
                                        <p:tgtEl>
                                          <p:spTgt spid="39941">
                                            <p:txEl>
                                              <p:pRg st="0" end="0"/>
                                            </p:txEl>
                                          </p:spTgt>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39944"/>
                                        </p:tgtEl>
                                        <p:attrNameLst>
                                          <p:attrName>style.visibility</p:attrName>
                                        </p:attrNameLst>
                                      </p:cBhvr>
                                      <p:to>
                                        <p:strVal val="visible"/>
                                      </p:to>
                                    </p:set>
                                    <p:animEffect transition="in" filter="dissolve">
                                      <p:cBhvr>
                                        <p:cTn id="11" dur="1000"/>
                                        <p:tgtEl>
                                          <p:spTgt spid="39944"/>
                                        </p:tgtEl>
                                      </p:cBhvr>
                                    </p:animEffect>
                                  </p:childTnLst>
                                </p:cTn>
                              </p:par>
                            </p:childTnLst>
                          </p:cTn>
                        </p:par>
                        <p:par>
                          <p:cTn id="12" fill="hold">
                            <p:stCondLst>
                              <p:cond delay="2000"/>
                            </p:stCondLst>
                            <p:childTnLst>
                              <p:par>
                                <p:cTn id="13" presetID="9" presetClass="entr" presetSubtype="0" fill="hold" nodeType="afterEffect">
                                  <p:stCondLst>
                                    <p:cond delay="0"/>
                                  </p:stCondLst>
                                  <p:childTnLst>
                                    <p:set>
                                      <p:cBhvr>
                                        <p:cTn id="14" dur="1" fill="hold">
                                          <p:stCondLst>
                                            <p:cond delay="0"/>
                                          </p:stCondLst>
                                        </p:cTn>
                                        <p:tgtEl>
                                          <p:spTgt spid="39943"/>
                                        </p:tgtEl>
                                        <p:attrNameLst>
                                          <p:attrName>style.visibility</p:attrName>
                                        </p:attrNameLst>
                                      </p:cBhvr>
                                      <p:to>
                                        <p:strVal val="visible"/>
                                      </p:to>
                                    </p:set>
                                    <p:animEffect transition="in" filter="dissolve">
                                      <p:cBhvr>
                                        <p:cTn id="15" dur="1000"/>
                                        <p:tgtEl>
                                          <p:spTgt spid="39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5"/>
          <p:cNvSpPr>
            <a:spLocks noGrp="1" noChangeArrowheads="1"/>
          </p:cNvSpPr>
          <p:nvPr>
            <p:ph type="body" sz="half" idx="1"/>
          </p:nvPr>
        </p:nvSpPr>
        <p:spPr>
          <a:xfrm>
            <a:off x="457200" y="908720"/>
            <a:ext cx="4038600" cy="5217443"/>
          </a:xfrm>
        </p:spPr>
        <p:txBody>
          <a:bodyPr/>
          <a:lstStyle/>
          <a:p>
            <a:pPr>
              <a:lnSpc>
                <a:spcPct val="90000"/>
              </a:lnSpc>
              <a:buFont typeface="Wingdings" pitchFamily="2" charset="2"/>
              <a:buNone/>
            </a:pPr>
            <a:r>
              <a:rPr lang="ru-RU" sz="2500" b="1" dirty="0"/>
              <a:t>    </a:t>
            </a:r>
            <a:r>
              <a:rPr lang="ru-RU" sz="2500" b="1" i="1" dirty="0"/>
              <a:t>16 августа 1977 года </a:t>
            </a:r>
            <a:r>
              <a:rPr lang="ru-RU" sz="2500" b="1" i="1" dirty="0">
                <a:solidFill>
                  <a:srgbClr val="FF0000"/>
                </a:solidFill>
              </a:rPr>
              <a:t>Элвис Пресли </a:t>
            </a:r>
            <a:r>
              <a:rPr lang="ru-RU" sz="2500" b="1" i="1" dirty="0"/>
              <a:t>был найден мертвым в ванной комнате своего дома. Он скончался от сердечного приступа. Ему было только 42 года. Считается, что он умер не от передозировки, хотя врачи нашли в его крови 10 разных видов наркотиков.</a:t>
            </a:r>
            <a:r>
              <a:rPr lang="ru-RU" sz="2500" i="1" dirty="0"/>
              <a:t> </a:t>
            </a:r>
          </a:p>
          <a:p>
            <a:pPr>
              <a:lnSpc>
                <a:spcPct val="90000"/>
              </a:lnSpc>
            </a:pPr>
            <a:endParaRPr lang="ru-RU" sz="2400" i="1" dirty="0"/>
          </a:p>
        </p:txBody>
      </p:sp>
      <p:pic>
        <p:nvPicPr>
          <p:cNvPr id="30727" name="Picture 7" descr="kop5-2"/>
          <p:cNvPicPr>
            <a:picLocks noGrp="1" noChangeAspect="1" noChangeArrowheads="1"/>
          </p:cNvPicPr>
          <p:nvPr>
            <p:ph sz="half" idx="2"/>
          </p:nvPr>
        </p:nvPicPr>
        <p:blipFill>
          <a:blip r:embed="rId2" cstate="print"/>
          <a:srcRect/>
          <a:stretch>
            <a:fillRect/>
          </a:stretch>
        </p:blipFill>
        <p:spPr>
          <a:xfrm>
            <a:off x="5364163" y="1052513"/>
            <a:ext cx="2857500" cy="4295775"/>
          </a:xfrm>
          <a:noFill/>
          <a:ln w="57150">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3013">
                                            <p:txEl>
                                              <p:pRg st="0" end="0"/>
                                            </p:txEl>
                                          </p:spTgt>
                                        </p:tgtEl>
                                        <p:attrNameLst>
                                          <p:attrName>style.visibility</p:attrName>
                                        </p:attrNameLst>
                                      </p:cBhvr>
                                      <p:to>
                                        <p:strVal val="visible"/>
                                      </p:to>
                                    </p:set>
                                    <p:animEffect transition="in" filter="wipe(up)">
                                      <p:cBhvr>
                                        <p:cTn id="7" dur="1000"/>
                                        <p:tgtEl>
                                          <p:spTgt spid="43013">
                                            <p:txEl>
                                              <p:pRg st="0" end="0"/>
                                            </p:txEl>
                                          </p:spTgt>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30727"/>
                                        </p:tgtEl>
                                        <p:attrNameLst>
                                          <p:attrName>style.visibility</p:attrName>
                                        </p:attrNameLst>
                                      </p:cBhvr>
                                      <p:to>
                                        <p:strVal val="visible"/>
                                      </p:to>
                                    </p:set>
                                    <p:animEffect transition="in" filter="checkerboard(across)">
                                      <p:cBhvr>
                                        <p:cTn id="11" dur="1000"/>
                                        <p:tgtEl>
                                          <p:spTgt spid="30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Grp="1" noChangeArrowheads="1"/>
          </p:cNvSpPr>
          <p:nvPr>
            <p:ph type="body" sz="half" idx="1"/>
          </p:nvPr>
        </p:nvSpPr>
        <p:spPr>
          <a:xfrm>
            <a:off x="179388" y="980728"/>
            <a:ext cx="5113337" cy="5616922"/>
          </a:xfrm>
        </p:spPr>
        <p:txBody>
          <a:bodyPr>
            <a:normAutofit lnSpcReduction="10000"/>
          </a:bodyPr>
          <a:lstStyle/>
          <a:p>
            <a:pPr>
              <a:buFont typeface="Wingdings" pitchFamily="2" charset="2"/>
              <a:buNone/>
            </a:pPr>
            <a:r>
              <a:rPr lang="ru-RU" sz="2500" b="1" i="1" dirty="0">
                <a:latin typeface="Georgia" pitchFamily="18" charset="0"/>
              </a:rPr>
              <a:t>     </a:t>
            </a:r>
            <a:r>
              <a:rPr lang="ru-RU" sz="2500" b="1" i="1" dirty="0"/>
              <a:t>Прославившись фильмом "Один дома", юный актер так и не смог удержать свою карьеру на должном уровне, принялся глушить депрессию "травкой" и медикаментами. </a:t>
            </a:r>
          </a:p>
          <a:p>
            <a:pPr>
              <a:buFont typeface="Wingdings" pitchFamily="2" charset="2"/>
              <a:buNone/>
            </a:pPr>
            <a:r>
              <a:rPr lang="ru-RU" sz="2500" b="1" i="1" dirty="0"/>
              <a:t>     Последние новости о нем неутешительны: в сентябре 24-летнего </a:t>
            </a:r>
            <a:r>
              <a:rPr lang="ru-RU" sz="2500" b="1" i="1" dirty="0" err="1"/>
              <a:t>Маколея</a:t>
            </a:r>
            <a:r>
              <a:rPr lang="ru-RU" sz="2500" b="1" i="1" dirty="0"/>
              <a:t> задержали в </a:t>
            </a:r>
            <a:r>
              <a:rPr lang="ru-RU" sz="2500" b="1" i="1" dirty="0" err="1"/>
              <a:t>Оклахома-сити</a:t>
            </a:r>
            <a:r>
              <a:rPr lang="ru-RU" sz="2500" b="1" i="1" dirty="0"/>
              <a:t> за хранение 17 граммов марихуаны и 16 миллиграммов антидепрессантов.</a:t>
            </a:r>
            <a:r>
              <a:rPr lang="ru-RU" sz="2500" i="1" dirty="0"/>
              <a:t> </a:t>
            </a:r>
          </a:p>
          <a:p>
            <a:endParaRPr lang="ru-RU" sz="2400" i="1" dirty="0"/>
          </a:p>
        </p:txBody>
      </p:sp>
      <p:pic>
        <p:nvPicPr>
          <p:cNvPr id="22532" name="Picture 4" descr="514_3s">
            <a:hlinkClick r:id="rId2"/>
          </p:cNvPr>
          <p:cNvPicPr>
            <a:picLocks noGrp="1" noChangeAspect="1" noChangeArrowheads="1"/>
          </p:cNvPicPr>
          <p:nvPr>
            <p:ph sz="half" idx="2"/>
          </p:nvPr>
        </p:nvPicPr>
        <p:blipFill>
          <a:blip r:embed="rId3" cstate="print"/>
          <a:srcRect/>
          <a:stretch>
            <a:fillRect/>
          </a:stretch>
        </p:blipFill>
        <p:spPr>
          <a:xfrm>
            <a:off x="5508625" y="1628775"/>
            <a:ext cx="3311525" cy="2976563"/>
          </a:xfrm>
          <a:ln w="57150">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8133">
                                            <p:txEl>
                                              <p:pRg st="0" end="0"/>
                                            </p:txEl>
                                          </p:spTgt>
                                        </p:tgtEl>
                                        <p:attrNameLst>
                                          <p:attrName>style.visibility</p:attrName>
                                        </p:attrNameLst>
                                      </p:cBhvr>
                                      <p:to>
                                        <p:strVal val="visible"/>
                                      </p:to>
                                    </p:set>
                                    <p:animEffect transition="in" filter="wipe(up)">
                                      <p:cBhvr>
                                        <p:cTn id="7" dur="1000"/>
                                        <p:tgtEl>
                                          <p:spTgt spid="48133">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48133">
                                            <p:txEl>
                                              <p:pRg st="1" end="1"/>
                                            </p:txEl>
                                          </p:spTgt>
                                        </p:tgtEl>
                                        <p:attrNameLst>
                                          <p:attrName>style.visibility</p:attrName>
                                        </p:attrNameLst>
                                      </p:cBhvr>
                                      <p:to>
                                        <p:strVal val="visible"/>
                                      </p:to>
                                    </p:set>
                                    <p:animEffect transition="in" filter="wipe(up)">
                                      <p:cBhvr>
                                        <p:cTn id="11" dur="1000"/>
                                        <p:tgtEl>
                                          <p:spTgt spid="48133">
                                            <p:txEl>
                                              <p:pRg st="1" end="1"/>
                                            </p:txEl>
                                          </p:spTgt>
                                        </p:tgtEl>
                                      </p:cBhvr>
                                    </p:animEffect>
                                  </p:childTnLst>
                                </p:cTn>
                              </p:par>
                            </p:childTnLst>
                          </p:cTn>
                        </p:par>
                        <p:par>
                          <p:cTn id="12" fill="hold">
                            <p:stCondLst>
                              <p:cond delay="2000"/>
                            </p:stCondLst>
                            <p:childTnLst>
                              <p:par>
                                <p:cTn id="13" presetID="8" presetClass="entr" presetSubtype="32" fill="hold" nodeType="afterEffect">
                                  <p:stCondLst>
                                    <p:cond delay="0"/>
                                  </p:stCondLst>
                                  <p:childTnLst>
                                    <p:set>
                                      <p:cBhvr>
                                        <p:cTn id="14" dur="1" fill="hold">
                                          <p:stCondLst>
                                            <p:cond delay="0"/>
                                          </p:stCondLst>
                                        </p:cTn>
                                        <p:tgtEl>
                                          <p:spTgt spid="22532"/>
                                        </p:tgtEl>
                                        <p:attrNameLst>
                                          <p:attrName>style.visibility</p:attrName>
                                        </p:attrNameLst>
                                      </p:cBhvr>
                                      <p:to>
                                        <p:strVal val="visible"/>
                                      </p:to>
                                    </p:set>
                                    <p:animEffect transition="in" filter="diamond(out)">
                                      <p:cBhvr>
                                        <p:cTn id="15" dur="10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5"/>
          <p:cNvSpPr>
            <a:spLocks noGrp="1" noChangeArrowheads="1"/>
          </p:cNvSpPr>
          <p:nvPr>
            <p:ph type="body" sz="half" idx="1"/>
          </p:nvPr>
        </p:nvSpPr>
        <p:spPr>
          <a:xfrm>
            <a:off x="468313" y="1125538"/>
            <a:ext cx="4038600" cy="4495800"/>
          </a:xfrm>
        </p:spPr>
        <p:txBody>
          <a:bodyPr/>
          <a:lstStyle/>
          <a:p>
            <a:pPr>
              <a:buFont typeface="Wingdings" pitchFamily="2" charset="2"/>
              <a:buNone/>
            </a:pPr>
            <a:r>
              <a:rPr lang="ru-RU" sz="2800" dirty="0">
                <a:solidFill>
                  <a:srgbClr val="FF0000"/>
                </a:solidFill>
              </a:rPr>
              <a:t>   </a:t>
            </a:r>
            <a:r>
              <a:rPr lang="ru-RU" sz="2800" b="1" i="1" dirty="0">
                <a:solidFill>
                  <a:srgbClr val="FF0000"/>
                </a:solidFill>
              </a:rPr>
              <a:t>Анатолий Крупнов, </a:t>
            </a:r>
            <a:r>
              <a:rPr lang="ru-RU" sz="2800" b="1" i="1" dirty="0"/>
              <a:t>основатель группы «Черный Обелиск», умер от остановки сердца после многолетнего употребления героина.</a:t>
            </a:r>
          </a:p>
        </p:txBody>
      </p:sp>
      <p:pic>
        <p:nvPicPr>
          <p:cNvPr id="116743" name="Picture 7" descr="крупнов"/>
          <p:cNvPicPr>
            <a:picLocks noGrp="1" noChangeAspect="1" noChangeArrowheads="1"/>
          </p:cNvPicPr>
          <p:nvPr>
            <p:ph sz="half" idx="2"/>
          </p:nvPr>
        </p:nvPicPr>
        <p:blipFill>
          <a:blip r:embed="rId2" cstate="print"/>
          <a:srcRect/>
          <a:stretch>
            <a:fillRect/>
          </a:stretch>
        </p:blipFill>
        <p:spPr>
          <a:xfrm>
            <a:off x="5195888" y="1341438"/>
            <a:ext cx="3608387" cy="4751387"/>
          </a:xfrm>
          <a:ln w="57150">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6741">
                                            <p:txEl>
                                              <p:pRg st="0" end="0"/>
                                            </p:txEl>
                                          </p:spTgt>
                                        </p:tgtEl>
                                        <p:attrNameLst>
                                          <p:attrName>style.visibility</p:attrName>
                                        </p:attrNameLst>
                                      </p:cBhvr>
                                      <p:to>
                                        <p:strVal val="visible"/>
                                      </p:to>
                                    </p:set>
                                    <p:animEffect transition="in" filter="wipe(left)">
                                      <p:cBhvr>
                                        <p:cTn id="7" dur="1000"/>
                                        <p:tgtEl>
                                          <p:spTgt spid="116741">
                                            <p:txEl>
                                              <p:pRg st="0" end="0"/>
                                            </p:txEl>
                                          </p:spTgt>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116743"/>
                                        </p:tgtEl>
                                        <p:attrNameLst>
                                          <p:attrName>style.visibility</p:attrName>
                                        </p:attrNameLst>
                                      </p:cBhvr>
                                      <p:to>
                                        <p:strVal val="visible"/>
                                      </p:to>
                                    </p:set>
                                    <p:animEffect transition="in" filter="dissolve">
                                      <p:cBhvr>
                                        <p:cTn id="11" dur="1000"/>
                                        <p:tgtEl>
                                          <p:spTgt spid="1167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WordArt 4"/>
          <p:cNvSpPr>
            <a:spLocks noChangeArrowheads="1" noChangeShapeType="1" noTextEdit="1"/>
          </p:cNvSpPr>
          <p:nvPr/>
        </p:nvSpPr>
        <p:spPr bwMode="auto">
          <a:xfrm>
            <a:off x="457200" y="548680"/>
            <a:ext cx="8229600" cy="868958"/>
          </a:xfrm>
          <a:prstGeom prst="rect">
            <a:avLst/>
          </a:prstGeom>
        </p:spPr>
        <p:txBody>
          <a:bodyPr wrap="none" fromWordArt="1">
            <a:prstTxWarp prst="textPlain">
              <a:avLst>
                <a:gd name="adj" fmla="val 50000"/>
              </a:avLst>
            </a:prstTxWarp>
          </a:bodyPr>
          <a:lstStyle/>
          <a:p>
            <a:r>
              <a:rPr lang="ru-RU" sz="3600" b="1" kern="10" spc="720" dirty="0">
                <a:solidFill>
                  <a:schemeClr val="hlink"/>
                </a:solidFill>
                <a:effectLst>
                  <a:outerShdw dist="45791" dir="3378596" algn="ctr" rotWithShape="0">
                    <a:srgbClr val="4D4D4D">
                      <a:alpha val="79999"/>
                    </a:srgbClr>
                  </a:outerShdw>
                </a:effectLst>
                <a:latin typeface="Georgia"/>
              </a:rPr>
              <a:t>Задумайтесь…</a:t>
            </a:r>
          </a:p>
        </p:txBody>
      </p:sp>
      <p:pic>
        <p:nvPicPr>
          <p:cNvPr id="32780" name="Picture 12" descr="logo"/>
          <p:cNvPicPr>
            <a:picLocks noGrp="1" noChangeAspect="1" noChangeArrowheads="1"/>
          </p:cNvPicPr>
          <p:nvPr>
            <p:ph sz="quarter" idx="1"/>
          </p:nvPr>
        </p:nvPicPr>
        <p:blipFill>
          <a:blip r:embed="rId2" cstate="print"/>
          <a:srcRect/>
          <a:stretch>
            <a:fillRect/>
          </a:stretch>
        </p:blipFill>
        <p:spPr>
          <a:xfrm>
            <a:off x="323850" y="1628775"/>
            <a:ext cx="1628775" cy="2520950"/>
          </a:xfrm>
          <a:noFill/>
          <a:ln w="57150">
            <a:solidFill>
              <a:srgbClr val="000000"/>
            </a:solidFill>
          </a:ln>
        </p:spPr>
      </p:pic>
      <p:pic>
        <p:nvPicPr>
          <p:cNvPr id="32781" name="Picture 13" descr="18054"/>
          <p:cNvPicPr>
            <a:picLocks noGrp="1" noChangeAspect="1" noChangeArrowheads="1"/>
          </p:cNvPicPr>
          <p:nvPr>
            <p:ph sz="quarter" idx="2"/>
          </p:nvPr>
        </p:nvPicPr>
        <p:blipFill>
          <a:blip r:embed="rId3" cstate="print"/>
          <a:stretch>
            <a:fillRect/>
          </a:stretch>
        </p:blipFill>
        <p:spPr>
          <a:xfrm>
            <a:off x="5813844" y="1600200"/>
            <a:ext cx="1707311" cy="2171700"/>
          </a:xfrm>
          <a:noFill/>
          <a:ln w="57150">
            <a:solidFill>
              <a:srgbClr val="000000"/>
            </a:solidFill>
          </a:ln>
        </p:spPr>
      </p:pic>
      <p:pic>
        <p:nvPicPr>
          <p:cNvPr id="15364" name="Picture 4" descr="Уитни Хьюстон"/>
          <p:cNvPicPr>
            <a:picLocks noGrp="1" noChangeAspect="1" noChangeArrowheads="1"/>
          </p:cNvPicPr>
          <p:nvPr>
            <p:ph sz="quarter" idx="3"/>
          </p:nvPr>
        </p:nvPicPr>
        <p:blipFill>
          <a:blip r:embed="rId4" cstate="print"/>
          <a:srcRect/>
          <a:stretch>
            <a:fillRect/>
          </a:stretch>
        </p:blipFill>
        <p:spPr>
          <a:xfrm>
            <a:off x="3419475" y="1484313"/>
            <a:ext cx="2135188" cy="2646362"/>
          </a:xfrm>
          <a:noFill/>
          <a:ln w="57150">
            <a:solidFill>
              <a:srgbClr val="000000"/>
            </a:solidFill>
          </a:ln>
        </p:spPr>
      </p:pic>
      <p:pic>
        <p:nvPicPr>
          <p:cNvPr id="50188" name="Picture 4" descr="Keith Richards"/>
          <p:cNvPicPr>
            <a:picLocks noGrp="1" noChangeAspect="1" noChangeArrowheads="1"/>
          </p:cNvPicPr>
          <p:nvPr>
            <p:ph sz="quarter" idx="4"/>
          </p:nvPr>
        </p:nvPicPr>
        <p:blipFill>
          <a:blip r:embed="rId5" cstate="print"/>
          <a:srcRect/>
          <a:stretch>
            <a:fillRect/>
          </a:stretch>
        </p:blipFill>
        <p:spPr>
          <a:xfrm>
            <a:off x="1692275" y="4292600"/>
            <a:ext cx="3095625" cy="2370138"/>
          </a:xfrm>
          <a:noFill/>
          <a:ln w="57150">
            <a:solidFill>
              <a:srgbClr val="000000"/>
            </a:solidFill>
          </a:ln>
        </p:spPr>
      </p:pic>
      <p:pic>
        <p:nvPicPr>
          <p:cNvPr id="50190" name="Picture 14" descr="hendrix_171604456_tonnel_s"/>
          <p:cNvPicPr>
            <a:picLocks noChangeAspect="1" noChangeArrowheads="1"/>
          </p:cNvPicPr>
          <p:nvPr/>
        </p:nvPicPr>
        <p:blipFill>
          <a:blip r:embed="rId6" cstate="print"/>
          <a:srcRect/>
          <a:stretch>
            <a:fillRect/>
          </a:stretch>
        </p:blipFill>
        <p:spPr bwMode="auto">
          <a:xfrm>
            <a:off x="6804025" y="1412875"/>
            <a:ext cx="2160588" cy="2160588"/>
          </a:xfrm>
          <a:prstGeom prst="rect">
            <a:avLst/>
          </a:prstGeom>
          <a:noFill/>
          <a:ln w="57150">
            <a:solidFill>
              <a:srgbClr val="0000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2772"/>
                                        </p:tgtEl>
                                        <p:attrNameLst>
                                          <p:attrName>style.visibility</p:attrName>
                                        </p:attrNameLst>
                                      </p:cBhvr>
                                      <p:to>
                                        <p:strVal val="visible"/>
                                      </p:to>
                                    </p:set>
                                    <p:anim calcmode="lin" valueType="num">
                                      <p:cBhvr>
                                        <p:cTn id="7" dur="2000" fill="hold"/>
                                        <p:tgtEl>
                                          <p:spTgt spid="32772"/>
                                        </p:tgtEl>
                                        <p:attrNameLst>
                                          <p:attrName>ppt_w</p:attrName>
                                        </p:attrNameLst>
                                      </p:cBhvr>
                                      <p:tavLst>
                                        <p:tav tm="0">
                                          <p:val>
                                            <p:fltVal val="0"/>
                                          </p:val>
                                        </p:tav>
                                        <p:tav tm="100000">
                                          <p:val>
                                            <p:strVal val="#ppt_w"/>
                                          </p:val>
                                        </p:tav>
                                      </p:tavLst>
                                    </p:anim>
                                    <p:anim calcmode="lin" valueType="num">
                                      <p:cBhvr>
                                        <p:cTn id="8" dur="2000" fill="hold"/>
                                        <p:tgtEl>
                                          <p:spTgt spid="32772"/>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9" presetClass="entr" presetSubtype="0" fill="hold" nodeType="afterEffect">
                                  <p:stCondLst>
                                    <p:cond delay="0"/>
                                  </p:stCondLst>
                                  <p:childTnLst>
                                    <p:set>
                                      <p:cBhvr>
                                        <p:cTn id="11" dur="1" fill="hold">
                                          <p:stCondLst>
                                            <p:cond delay="0"/>
                                          </p:stCondLst>
                                        </p:cTn>
                                        <p:tgtEl>
                                          <p:spTgt spid="32780"/>
                                        </p:tgtEl>
                                        <p:attrNameLst>
                                          <p:attrName>style.visibility</p:attrName>
                                        </p:attrNameLst>
                                      </p:cBhvr>
                                      <p:to>
                                        <p:strVal val="visible"/>
                                      </p:to>
                                    </p:set>
                                    <p:animEffect transition="in" filter="dissolve">
                                      <p:cBhvr>
                                        <p:cTn id="12" dur="1000"/>
                                        <p:tgtEl>
                                          <p:spTgt spid="32780"/>
                                        </p:tgtEl>
                                      </p:cBhvr>
                                    </p:animEffect>
                                  </p:childTnLst>
                                </p:cTn>
                              </p:par>
                            </p:childTnLst>
                          </p:cTn>
                        </p:par>
                        <p:par>
                          <p:cTn id="13" fill="hold">
                            <p:stCondLst>
                              <p:cond delay="3000"/>
                            </p:stCondLst>
                            <p:childTnLst>
                              <p:par>
                                <p:cTn id="14" presetID="9" presetClass="entr" presetSubtype="0" fill="hold" nodeType="afterEffect">
                                  <p:stCondLst>
                                    <p:cond delay="0"/>
                                  </p:stCondLst>
                                  <p:childTnLst>
                                    <p:set>
                                      <p:cBhvr>
                                        <p:cTn id="15" dur="1" fill="hold">
                                          <p:stCondLst>
                                            <p:cond delay="0"/>
                                          </p:stCondLst>
                                        </p:cTn>
                                        <p:tgtEl>
                                          <p:spTgt spid="15364"/>
                                        </p:tgtEl>
                                        <p:attrNameLst>
                                          <p:attrName>style.visibility</p:attrName>
                                        </p:attrNameLst>
                                      </p:cBhvr>
                                      <p:to>
                                        <p:strVal val="visible"/>
                                      </p:to>
                                    </p:set>
                                    <p:animEffect transition="in" filter="dissolve">
                                      <p:cBhvr>
                                        <p:cTn id="16" dur="1000"/>
                                        <p:tgtEl>
                                          <p:spTgt spid="15364"/>
                                        </p:tgtEl>
                                      </p:cBhvr>
                                    </p:animEffect>
                                  </p:childTnLst>
                                </p:cTn>
                              </p:par>
                            </p:childTnLst>
                          </p:cTn>
                        </p:par>
                        <p:par>
                          <p:cTn id="17" fill="hold">
                            <p:stCondLst>
                              <p:cond delay="4000"/>
                            </p:stCondLst>
                            <p:childTnLst>
                              <p:par>
                                <p:cTn id="18" presetID="9" presetClass="entr" presetSubtype="0" fill="hold" nodeType="afterEffect">
                                  <p:stCondLst>
                                    <p:cond delay="0"/>
                                  </p:stCondLst>
                                  <p:childTnLst>
                                    <p:set>
                                      <p:cBhvr>
                                        <p:cTn id="19" dur="1" fill="hold">
                                          <p:stCondLst>
                                            <p:cond delay="0"/>
                                          </p:stCondLst>
                                        </p:cTn>
                                        <p:tgtEl>
                                          <p:spTgt spid="50190"/>
                                        </p:tgtEl>
                                        <p:attrNameLst>
                                          <p:attrName>style.visibility</p:attrName>
                                        </p:attrNameLst>
                                      </p:cBhvr>
                                      <p:to>
                                        <p:strVal val="visible"/>
                                      </p:to>
                                    </p:set>
                                    <p:animEffect transition="in" filter="dissolve">
                                      <p:cBhvr>
                                        <p:cTn id="20" dur="1000"/>
                                        <p:tgtEl>
                                          <p:spTgt spid="50190"/>
                                        </p:tgtEl>
                                      </p:cBhvr>
                                    </p:animEffect>
                                  </p:childTnLst>
                                </p:cTn>
                              </p:par>
                            </p:childTnLst>
                          </p:cTn>
                        </p:par>
                        <p:par>
                          <p:cTn id="21" fill="hold">
                            <p:stCondLst>
                              <p:cond delay="5000"/>
                            </p:stCondLst>
                            <p:childTnLst>
                              <p:par>
                                <p:cTn id="22" presetID="9" presetClass="entr" presetSubtype="0" fill="hold" nodeType="afterEffect">
                                  <p:stCondLst>
                                    <p:cond delay="0"/>
                                  </p:stCondLst>
                                  <p:childTnLst>
                                    <p:set>
                                      <p:cBhvr>
                                        <p:cTn id="23" dur="1" fill="hold">
                                          <p:stCondLst>
                                            <p:cond delay="0"/>
                                          </p:stCondLst>
                                        </p:cTn>
                                        <p:tgtEl>
                                          <p:spTgt spid="50188"/>
                                        </p:tgtEl>
                                        <p:attrNameLst>
                                          <p:attrName>style.visibility</p:attrName>
                                        </p:attrNameLst>
                                      </p:cBhvr>
                                      <p:to>
                                        <p:strVal val="visible"/>
                                      </p:to>
                                    </p:set>
                                    <p:animEffect transition="in" filter="dissolve">
                                      <p:cBhvr>
                                        <p:cTn id="24" dur="1000"/>
                                        <p:tgtEl>
                                          <p:spTgt spid="50188"/>
                                        </p:tgtEl>
                                      </p:cBhvr>
                                    </p:animEffect>
                                  </p:childTnLst>
                                </p:cTn>
                              </p:par>
                            </p:childTnLst>
                          </p:cTn>
                        </p:par>
                        <p:par>
                          <p:cTn id="25" fill="hold">
                            <p:stCondLst>
                              <p:cond delay="6000"/>
                            </p:stCondLst>
                            <p:childTnLst>
                              <p:par>
                                <p:cTn id="26" presetID="9" presetClass="entr" presetSubtype="0" fill="hold" nodeType="afterEffect">
                                  <p:stCondLst>
                                    <p:cond delay="0"/>
                                  </p:stCondLst>
                                  <p:childTnLst>
                                    <p:set>
                                      <p:cBhvr>
                                        <p:cTn id="27" dur="1" fill="hold">
                                          <p:stCondLst>
                                            <p:cond delay="0"/>
                                          </p:stCondLst>
                                        </p:cTn>
                                        <p:tgtEl>
                                          <p:spTgt spid="32781"/>
                                        </p:tgtEl>
                                        <p:attrNameLst>
                                          <p:attrName>style.visibility</p:attrName>
                                        </p:attrNameLst>
                                      </p:cBhvr>
                                      <p:to>
                                        <p:strVal val="visible"/>
                                      </p:to>
                                    </p:set>
                                    <p:animEffect transition="in" filter="dissolve">
                                      <p:cBhvr>
                                        <p:cTn id="28" dur="1000"/>
                                        <p:tgtEl>
                                          <p:spTgt spid="32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p:txBody>
          <a:bodyPr/>
          <a:lstStyle/>
          <a:p>
            <a:pPr algn="ctr"/>
            <a:r>
              <a:rPr lang="ru-RU" b="1" i="1" dirty="0" smtClean="0">
                <a:solidFill>
                  <a:srgbClr val="FFFF00"/>
                </a:solidFill>
              </a:rPr>
              <a:t>ЧТО </a:t>
            </a:r>
            <a:r>
              <a:rPr lang="ru-RU" b="1" i="1" dirty="0">
                <a:solidFill>
                  <a:srgbClr val="FFFF00"/>
                </a:solidFill>
              </a:rPr>
              <a:t>МИФИЧНО, </a:t>
            </a:r>
            <a:r>
              <a:rPr lang="ru-RU" b="1" i="1" dirty="0" smtClean="0">
                <a:solidFill>
                  <a:srgbClr val="FFFF00"/>
                </a:solidFill>
              </a:rPr>
              <a:t/>
            </a:r>
            <a:br>
              <a:rPr lang="ru-RU" b="1" i="1" dirty="0" smtClean="0">
                <a:solidFill>
                  <a:srgbClr val="FFFF00"/>
                </a:solidFill>
              </a:rPr>
            </a:br>
            <a:r>
              <a:rPr lang="ru-RU" b="1" i="1" dirty="0" smtClean="0">
                <a:solidFill>
                  <a:srgbClr val="FFFF00"/>
                </a:solidFill>
              </a:rPr>
              <a:t>А </a:t>
            </a:r>
            <a:r>
              <a:rPr lang="ru-RU" b="1" i="1" dirty="0">
                <a:solidFill>
                  <a:srgbClr val="FFFF00"/>
                </a:solidFill>
              </a:rPr>
              <a:t>ЧТО </a:t>
            </a:r>
            <a:r>
              <a:rPr lang="ru-RU" b="1" i="1" dirty="0" smtClean="0">
                <a:solidFill>
                  <a:srgbClr val="FFFF00"/>
                </a:solidFill>
              </a:rPr>
              <a:t>НЕТ?.</a:t>
            </a:r>
            <a:endParaRPr lang="ru-RU" b="1" i="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fade">
                                      <p:cBhvr>
                                        <p:cTn id="7" dur="800" decel="100000"/>
                                        <p:tgtEl>
                                          <p:spTgt spid="53250"/>
                                        </p:tgtEl>
                                      </p:cBhvr>
                                    </p:animEffect>
                                    <p:anim calcmode="lin" valueType="num">
                                      <p:cBhvr>
                                        <p:cTn id="8" dur="800" decel="100000" fill="hold"/>
                                        <p:tgtEl>
                                          <p:spTgt spid="53250"/>
                                        </p:tgtEl>
                                        <p:attrNameLst>
                                          <p:attrName>style.rotation</p:attrName>
                                        </p:attrNameLst>
                                      </p:cBhvr>
                                      <p:tavLst>
                                        <p:tav tm="0">
                                          <p:val>
                                            <p:fltVal val="-90"/>
                                          </p:val>
                                        </p:tav>
                                        <p:tav tm="100000">
                                          <p:val>
                                            <p:fltVal val="0"/>
                                          </p:val>
                                        </p:tav>
                                      </p:tavLst>
                                    </p:anim>
                                    <p:anim calcmode="lin" valueType="num">
                                      <p:cBhvr>
                                        <p:cTn id="9" dur="800" decel="100000" fill="hold"/>
                                        <p:tgtEl>
                                          <p:spTgt spid="53250"/>
                                        </p:tgtEl>
                                        <p:attrNameLst>
                                          <p:attrName>ppt_x</p:attrName>
                                        </p:attrNameLst>
                                      </p:cBhvr>
                                      <p:tavLst>
                                        <p:tav tm="0">
                                          <p:val>
                                            <p:strVal val="#ppt_x+0.4"/>
                                          </p:val>
                                        </p:tav>
                                        <p:tav tm="100000">
                                          <p:val>
                                            <p:strVal val="#ppt_x-0.05"/>
                                          </p:val>
                                        </p:tav>
                                      </p:tavLst>
                                    </p:anim>
                                    <p:anim calcmode="lin" valueType="num">
                                      <p:cBhvr>
                                        <p:cTn id="10" dur="800" decel="100000" fill="hold"/>
                                        <p:tgtEl>
                                          <p:spTgt spid="5325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325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325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ru-RU" sz="3200" i="1" dirty="0">
                <a:solidFill>
                  <a:srgbClr val="FF0000"/>
                </a:solidFill>
              </a:rPr>
              <a:t>Миф 1. Употребление наркотиков не болезнь, а баловство, дурная привычка.</a:t>
            </a:r>
          </a:p>
        </p:txBody>
      </p:sp>
      <p:sp>
        <p:nvSpPr>
          <p:cNvPr id="55299" name="Rectangle 3"/>
          <p:cNvSpPr>
            <a:spLocks noGrp="1" noChangeArrowheads="1"/>
          </p:cNvSpPr>
          <p:nvPr>
            <p:ph idx="1"/>
          </p:nvPr>
        </p:nvSpPr>
        <p:spPr/>
        <p:txBody>
          <a:bodyPr/>
          <a:lstStyle/>
          <a:p>
            <a:pPr>
              <a:lnSpc>
                <a:spcPct val="90000"/>
              </a:lnSpc>
              <a:buFont typeface="Wingdings" pitchFamily="2" charset="2"/>
              <a:buNone/>
            </a:pPr>
            <a:r>
              <a:rPr lang="ru-RU" sz="2800" dirty="0">
                <a:solidFill>
                  <a:schemeClr val="bg2">
                    <a:lumMod val="50000"/>
                  </a:schemeClr>
                </a:solidFill>
              </a:rPr>
              <a:t>   Употребление наркотиков очень скоро приводит к возникновению болезни, название которой - наркомания. Основной симптом этой страшной болезни - зависимость от употребления наркотика, начинающего играть в обмене веществ человека такую же роль, как воздух, вода и пища. Если эту болезнь вовремя не остановить, она приводит к ранней и мучительной смерти, поскольку изменения в организме становятся необратимыми.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barn(inVertical)">
                                      <p:cBhvr>
                                        <p:cTn id="7" dur="1000"/>
                                        <p:tgtEl>
                                          <p:spTgt spid="55298"/>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5299">
                                            <p:txEl>
                                              <p:pRg st="0" end="0"/>
                                            </p:txEl>
                                          </p:spTgt>
                                        </p:tgtEl>
                                        <p:attrNameLst>
                                          <p:attrName>style.visibility</p:attrName>
                                        </p:attrNameLst>
                                      </p:cBhvr>
                                      <p:to>
                                        <p:strVal val="visible"/>
                                      </p:to>
                                    </p:set>
                                    <p:animEffect transition="in" filter="fade">
                                      <p:cBhvr>
                                        <p:cTn id="11" dur="1000"/>
                                        <p:tgtEl>
                                          <p:spTgt spid="55299">
                                            <p:txEl>
                                              <p:pRg st="0" end="0"/>
                                            </p:txEl>
                                          </p:spTgt>
                                        </p:tgtEl>
                                      </p:cBhvr>
                                    </p:animEffect>
                                    <p:anim calcmode="lin" valueType="num">
                                      <p:cBhvr>
                                        <p:cTn id="12" dur="1000" fill="hold"/>
                                        <p:tgtEl>
                                          <p:spTgt spid="55299">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529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lgn="ctr"/>
            <a:r>
              <a:rPr lang="ru-RU" sz="3600" i="1" dirty="0">
                <a:solidFill>
                  <a:srgbClr val="FF0000"/>
                </a:solidFill>
              </a:rPr>
              <a:t>Миф 2. Наркомания излечима.</a:t>
            </a:r>
          </a:p>
        </p:txBody>
      </p:sp>
      <p:sp>
        <p:nvSpPr>
          <p:cNvPr id="56323" name="Rectangle 3"/>
          <p:cNvSpPr>
            <a:spLocks noGrp="1" noChangeArrowheads="1"/>
          </p:cNvSpPr>
          <p:nvPr>
            <p:ph idx="1"/>
          </p:nvPr>
        </p:nvSpPr>
        <p:spPr/>
        <p:txBody>
          <a:bodyPr/>
          <a:lstStyle/>
          <a:p>
            <a:pPr>
              <a:lnSpc>
                <a:spcPct val="90000"/>
              </a:lnSpc>
              <a:buFont typeface="Wingdings" pitchFamily="2" charset="2"/>
              <a:buNone/>
            </a:pPr>
            <a:r>
              <a:rPr lang="ru-RU" dirty="0"/>
              <a:t>   </a:t>
            </a:r>
            <a:r>
              <a:rPr lang="ru-RU" dirty="0">
                <a:solidFill>
                  <a:schemeClr val="bg2">
                    <a:lumMod val="50000"/>
                  </a:schemeClr>
                </a:solidFill>
              </a:rPr>
              <a:t>Наркомания неизлечима. Иногда болезнь переходит в скрытую форму, и стоит только после долгого лечения хоть раз попробовать наркотик, как болезнь вспыхивает снова, приобретая еще более тяжелые формы. Поэтому считается, что наркоман даже длительное время воздерживающийся от употребления наркотиков, является хронически больным.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barn(inVertical)">
                                      <p:cBhvr>
                                        <p:cTn id="7" dur="500"/>
                                        <p:tgtEl>
                                          <p:spTgt spid="5632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323">
                                            <p:txEl>
                                              <p:pRg st="0" end="0"/>
                                            </p:txEl>
                                          </p:spTgt>
                                        </p:tgtEl>
                                        <p:attrNameLst>
                                          <p:attrName>style.visibility</p:attrName>
                                        </p:attrNameLst>
                                      </p:cBhvr>
                                      <p:to>
                                        <p:strVal val="visible"/>
                                      </p:to>
                                    </p:set>
                                    <p:animEffect transition="in" filter="fade">
                                      <p:cBhvr>
                                        <p:cTn id="11" dur="1000"/>
                                        <p:tgtEl>
                                          <p:spTgt spid="56323">
                                            <p:txEl>
                                              <p:pRg st="0" end="0"/>
                                            </p:txEl>
                                          </p:spTgt>
                                        </p:tgtEl>
                                      </p:cBhvr>
                                    </p:animEffect>
                                    <p:anim calcmode="lin" valueType="num">
                                      <p:cBhvr>
                                        <p:cTn id="12" dur="1000" fill="hold"/>
                                        <p:tgtEl>
                                          <p:spTgt spid="5632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632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lgn="ctr"/>
            <a:r>
              <a:rPr lang="ru-RU" sz="3200" i="1" dirty="0">
                <a:solidFill>
                  <a:srgbClr val="FF0000"/>
                </a:solidFill>
              </a:rPr>
              <a:t>Миф 3. Наркотиком могут поделиться просто так, по доброте душевной</a:t>
            </a:r>
            <a:r>
              <a:rPr lang="ru-RU" sz="4000" i="1" dirty="0">
                <a:solidFill>
                  <a:srgbClr val="FF0000"/>
                </a:solidFill>
              </a:rPr>
              <a:t>.</a:t>
            </a:r>
          </a:p>
        </p:txBody>
      </p:sp>
      <p:sp>
        <p:nvSpPr>
          <p:cNvPr id="57347" name="Rectangle 3"/>
          <p:cNvSpPr>
            <a:spLocks noGrp="1" noChangeArrowheads="1"/>
          </p:cNvSpPr>
          <p:nvPr>
            <p:ph idx="1"/>
          </p:nvPr>
        </p:nvSpPr>
        <p:spPr/>
        <p:txBody>
          <a:bodyPr/>
          <a:lstStyle/>
          <a:p>
            <a:pPr>
              <a:lnSpc>
                <a:spcPct val="90000"/>
              </a:lnSpc>
              <a:buFont typeface="Wingdings" pitchFamily="2" charset="2"/>
              <a:buNone/>
            </a:pPr>
            <a:r>
              <a:rPr lang="ru-RU" sz="2800" dirty="0"/>
              <a:t>   </a:t>
            </a:r>
            <a:r>
              <a:rPr lang="ru-RU" sz="2800" dirty="0">
                <a:solidFill>
                  <a:schemeClr val="bg2">
                    <a:lumMod val="50000"/>
                  </a:schemeClr>
                </a:solidFill>
              </a:rPr>
              <a:t>Есть такая поговорка «Бесплатный сыр бывает только в мышеловке». Наркотики сначала предлагают бесплатно, человек привыкает, и тогда с него начинают требовать деньги. Человеку с каждым разом требуется все больше наркотика и денег, соответственно, тоже. И вот уже для того чтобы каждый день иметь свою дозу, наркоман начинает приучать к наркотикам своих знакомых. За каждого новичка он получает бесплатную дозу.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barn(inVertical)">
                                      <p:cBhvr>
                                        <p:cTn id="7" dur="1000"/>
                                        <p:tgtEl>
                                          <p:spTgt spid="57346"/>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7347">
                                            <p:txEl>
                                              <p:pRg st="0" end="0"/>
                                            </p:txEl>
                                          </p:spTgt>
                                        </p:tgtEl>
                                        <p:attrNameLst>
                                          <p:attrName>style.visibility</p:attrName>
                                        </p:attrNameLst>
                                      </p:cBhvr>
                                      <p:to>
                                        <p:strVal val="visible"/>
                                      </p:to>
                                    </p:set>
                                    <p:animEffect transition="in" filter="fade">
                                      <p:cBhvr>
                                        <p:cTn id="11" dur="1000"/>
                                        <p:tgtEl>
                                          <p:spTgt spid="57347">
                                            <p:txEl>
                                              <p:pRg st="0" end="0"/>
                                            </p:txEl>
                                          </p:spTgt>
                                        </p:tgtEl>
                                      </p:cBhvr>
                                    </p:animEffect>
                                    <p:anim calcmode="lin" valueType="num">
                                      <p:cBhvr>
                                        <p:cTn id="12" dur="10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734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50825" y="260350"/>
            <a:ext cx="8435975" cy="1439863"/>
          </a:xfrm>
        </p:spPr>
        <p:txBody>
          <a:bodyPr>
            <a:normAutofit fontScale="90000"/>
          </a:bodyPr>
          <a:lstStyle/>
          <a:p>
            <a:pPr algn="ctr"/>
            <a:r>
              <a:rPr lang="ru-RU" sz="3200" i="1" dirty="0">
                <a:solidFill>
                  <a:srgbClr val="FF0000"/>
                </a:solidFill>
              </a:rPr>
              <a:t>Миф 4. Нюхать клей, глотать таблетки </a:t>
            </a:r>
            <a:r>
              <a:rPr lang="ru-RU" sz="3200" dirty="0">
                <a:solidFill>
                  <a:srgbClr val="FF0000"/>
                </a:solidFill>
              </a:rPr>
              <a:t>- </a:t>
            </a:r>
            <a:r>
              <a:rPr lang="ru-RU" sz="3200" i="1" dirty="0">
                <a:solidFill>
                  <a:srgbClr val="FF0000"/>
                </a:solidFill>
              </a:rPr>
              <a:t>это баловство, не имеющее отношения к наркомании.</a:t>
            </a:r>
          </a:p>
        </p:txBody>
      </p:sp>
      <p:sp>
        <p:nvSpPr>
          <p:cNvPr id="58371" name="Rectangle 3"/>
          <p:cNvSpPr>
            <a:spLocks noGrp="1" noChangeArrowheads="1"/>
          </p:cNvSpPr>
          <p:nvPr>
            <p:ph idx="1"/>
          </p:nvPr>
        </p:nvSpPr>
        <p:spPr>
          <a:xfrm>
            <a:off x="468313" y="2565400"/>
            <a:ext cx="8229600" cy="3743325"/>
          </a:xfrm>
        </p:spPr>
        <p:txBody>
          <a:bodyPr/>
          <a:lstStyle/>
          <a:p>
            <a:pPr algn="ctr">
              <a:buFont typeface="Wingdings" pitchFamily="2" charset="2"/>
              <a:buNone/>
            </a:pPr>
            <a:r>
              <a:rPr lang="ru-RU" dirty="0"/>
              <a:t>   </a:t>
            </a:r>
            <a:r>
              <a:rPr lang="ru-RU" dirty="0">
                <a:solidFill>
                  <a:schemeClr val="bg2">
                    <a:lumMod val="50000"/>
                  </a:schemeClr>
                </a:solidFill>
              </a:rPr>
              <a:t>Это токсикомания. Употребление этих веществ вызывает привыкание и зависимость, таким образом, токсикомания является разновидностью наркомании.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barn(inVertical)">
                                      <p:cBhvr>
                                        <p:cTn id="7" dur="1000"/>
                                        <p:tgtEl>
                                          <p:spTgt spid="5837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8371">
                                            <p:txEl>
                                              <p:pRg st="0" end="0"/>
                                            </p:txEl>
                                          </p:spTgt>
                                        </p:tgtEl>
                                        <p:attrNameLst>
                                          <p:attrName>style.visibility</p:attrName>
                                        </p:attrNameLst>
                                      </p:cBhvr>
                                      <p:to>
                                        <p:strVal val="visible"/>
                                      </p:to>
                                    </p:set>
                                    <p:animEffect transition="in" filter="fade">
                                      <p:cBhvr>
                                        <p:cTn id="11" dur="1000"/>
                                        <p:tgtEl>
                                          <p:spTgt spid="58371">
                                            <p:txEl>
                                              <p:pRg st="0" end="0"/>
                                            </p:txEl>
                                          </p:spTgt>
                                        </p:tgtEl>
                                      </p:cBhvr>
                                    </p:animEffect>
                                    <p:anim calcmode="lin" valueType="num">
                                      <p:cBhvr>
                                        <p:cTn id="12" dur="1000" fill="hold"/>
                                        <p:tgtEl>
                                          <p:spTgt spid="58371">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83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fontScale="90000"/>
          </a:bodyPr>
          <a:lstStyle/>
          <a:p>
            <a:pPr algn="ctr"/>
            <a:r>
              <a:rPr lang="ru-RU" sz="2800" i="1" dirty="0">
                <a:solidFill>
                  <a:srgbClr val="FF0000"/>
                </a:solidFill>
              </a:rPr>
              <a:t>Миф 5. При употреблении наркотика ощущения настолько приятны и необычны, что стоит ради этого рискнуть.</a:t>
            </a:r>
          </a:p>
        </p:txBody>
      </p:sp>
      <p:sp>
        <p:nvSpPr>
          <p:cNvPr id="59395" name="Rectangle 3"/>
          <p:cNvSpPr>
            <a:spLocks noGrp="1" noChangeArrowheads="1"/>
          </p:cNvSpPr>
          <p:nvPr>
            <p:ph idx="1"/>
          </p:nvPr>
        </p:nvSpPr>
        <p:spPr/>
        <p:txBody>
          <a:bodyPr/>
          <a:lstStyle/>
          <a:p>
            <a:pPr algn="ctr">
              <a:lnSpc>
                <a:spcPct val="80000"/>
              </a:lnSpc>
              <a:buFont typeface="Wingdings" pitchFamily="2" charset="2"/>
              <a:buNone/>
            </a:pPr>
            <a:r>
              <a:rPr lang="ru-RU" sz="2800" dirty="0"/>
              <a:t>   </a:t>
            </a:r>
            <a:r>
              <a:rPr lang="ru-RU" sz="2800" dirty="0" err="1">
                <a:solidFill>
                  <a:schemeClr val="bg2">
                    <a:lumMod val="50000"/>
                  </a:schemeClr>
                </a:solidFill>
              </a:rPr>
              <a:t>Эйфорическое</a:t>
            </a:r>
            <a:r>
              <a:rPr lang="ru-RU" sz="2800" dirty="0">
                <a:solidFill>
                  <a:schemeClr val="bg2">
                    <a:lumMod val="50000"/>
                  </a:schemeClr>
                </a:solidFill>
              </a:rPr>
              <a:t> состояние, ради которого человек начинает принимать наркотики, длится от 3 до 5 минут. А остальные 1-3 часа нередко сопровождаются бредом и кошмарными галлюцинациями. Часто наркотик вызывает у начинающих тошноту и рвоту, резкую сухость во рту и сердцебиение. Иногда вместо удовольствия наступает состояние внезапного страха - так называемая наркоманами «измена». Без наркотиков больной испытывает ужасное состояние - «ломку».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barn(inVertical)">
                                      <p:cBhvr>
                                        <p:cTn id="7" dur="1000"/>
                                        <p:tgtEl>
                                          <p:spTgt spid="59394"/>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9395">
                                            <p:txEl>
                                              <p:pRg st="0" end="0"/>
                                            </p:txEl>
                                          </p:spTgt>
                                        </p:tgtEl>
                                        <p:attrNameLst>
                                          <p:attrName>style.visibility</p:attrName>
                                        </p:attrNameLst>
                                      </p:cBhvr>
                                      <p:to>
                                        <p:strVal val="visible"/>
                                      </p:to>
                                    </p:set>
                                    <p:animEffect transition="in" filter="fade">
                                      <p:cBhvr>
                                        <p:cTn id="11" dur="1000"/>
                                        <p:tgtEl>
                                          <p:spTgt spid="59395">
                                            <p:txEl>
                                              <p:pRg st="0" end="0"/>
                                            </p:txEl>
                                          </p:spTgt>
                                        </p:tgtEl>
                                      </p:cBhvr>
                                    </p:animEffect>
                                    <p:anim calcmode="lin" valueType="num">
                                      <p:cBhvr>
                                        <p:cTn id="12" dur="1000" fill="hold"/>
                                        <p:tgtEl>
                                          <p:spTgt spid="59395">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939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250825" y="260350"/>
            <a:ext cx="8435975" cy="1417638"/>
          </a:xfrm>
        </p:spPr>
        <p:txBody>
          <a:bodyPr/>
          <a:lstStyle/>
          <a:p>
            <a:pPr algn="ctr"/>
            <a:r>
              <a:rPr lang="ru-RU" sz="2800" i="1" dirty="0">
                <a:solidFill>
                  <a:srgbClr val="FF0000"/>
                </a:solidFill>
              </a:rPr>
              <a:t>Миф 6. По внешнему виду и образу жизни наркоманы ничем не отличаются от окружающих</a:t>
            </a:r>
            <a:r>
              <a:rPr lang="ru-RU" sz="4000" i="1" dirty="0">
                <a:solidFill>
                  <a:srgbClr val="FF0000"/>
                </a:solidFill>
              </a:rPr>
              <a:t>.</a:t>
            </a:r>
          </a:p>
        </p:txBody>
      </p:sp>
      <p:sp>
        <p:nvSpPr>
          <p:cNvPr id="60419" name="Rectangle 3"/>
          <p:cNvSpPr>
            <a:spLocks noGrp="1" noChangeArrowheads="1"/>
          </p:cNvSpPr>
          <p:nvPr>
            <p:ph idx="1"/>
          </p:nvPr>
        </p:nvSpPr>
        <p:spPr>
          <a:xfrm>
            <a:off x="457200" y="1844675"/>
            <a:ext cx="8229600" cy="4752975"/>
          </a:xfrm>
        </p:spPr>
        <p:txBody>
          <a:bodyPr/>
          <a:lstStyle/>
          <a:p>
            <a:pPr>
              <a:lnSpc>
                <a:spcPct val="80000"/>
              </a:lnSpc>
              <a:buFont typeface="Wingdings" pitchFamily="2" charset="2"/>
              <a:buNone/>
            </a:pPr>
            <a:r>
              <a:rPr lang="ru-RU" sz="2800" dirty="0"/>
              <a:t>   </a:t>
            </a:r>
            <a:r>
              <a:rPr lang="ru-RU" sz="2800" dirty="0">
                <a:solidFill>
                  <a:schemeClr val="bg2">
                    <a:lumMod val="50000"/>
                  </a:schemeClr>
                </a:solidFill>
              </a:rPr>
              <a:t>По мере привыкания к наркотикам меняется внешний вид и образ жизни наркомана. Часто появляется бессонница. У наркомана расширены зрачки, застывшее, лишенное мимики бледное лицо, дрожащие, с исколотыми и воспаленными венами руки, очень сильная худоба. Кожа становится серо-желтой, дряблой, появляется ломкость ногтей и волос, наступает преждевременное старение и снижение интеллекта, вплоть до слабоумия. Меняется поведение и образ жизни наркомана, его мысли об одном – «добыть» и принять дозу.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barn(inVertical)">
                                      <p:cBhvr>
                                        <p:cTn id="7" dur="1000"/>
                                        <p:tgtEl>
                                          <p:spTgt spid="60418"/>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60419">
                                            <p:txEl>
                                              <p:pRg st="0" end="0"/>
                                            </p:txEl>
                                          </p:spTgt>
                                        </p:tgtEl>
                                        <p:attrNameLst>
                                          <p:attrName>style.visibility</p:attrName>
                                        </p:attrNameLst>
                                      </p:cBhvr>
                                      <p:to>
                                        <p:strVal val="visible"/>
                                      </p:to>
                                    </p:set>
                                    <p:animEffect transition="in" filter="fade">
                                      <p:cBhvr>
                                        <p:cTn id="11" dur="1000"/>
                                        <p:tgtEl>
                                          <p:spTgt spid="60419">
                                            <p:txEl>
                                              <p:pRg st="0" end="0"/>
                                            </p:txEl>
                                          </p:spTgt>
                                        </p:tgtEl>
                                      </p:cBhvr>
                                    </p:animEffect>
                                    <p:anim calcmode="lin" valueType="num">
                                      <p:cBhvr>
                                        <p:cTn id="12" dur="1000" fill="hold"/>
                                        <p:tgtEl>
                                          <p:spTgt spid="60419">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604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Rectangle 6"/>
          <p:cNvSpPr>
            <a:spLocks noGrp="1" noChangeArrowheads="1"/>
          </p:cNvSpPr>
          <p:nvPr>
            <p:ph idx="1"/>
          </p:nvPr>
        </p:nvSpPr>
        <p:spPr>
          <a:xfrm>
            <a:off x="468313" y="1052513"/>
            <a:ext cx="8229600" cy="4525962"/>
          </a:xfrm>
        </p:spPr>
        <p:txBody>
          <a:bodyPr/>
          <a:lstStyle/>
          <a:p>
            <a:pPr>
              <a:buFont typeface="Wingdings" pitchFamily="2" charset="2"/>
              <a:buNone/>
            </a:pPr>
            <a:r>
              <a:rPr lang="ru-RU" dirty="0">
                <a:solidFill>
                  <a:srgbClr val="FFC000"/>
                </a:solidFill>
              </a:rPr>
              <a:t>  </a:t>
            </a:r>
            <a:r>
              <a:rPr lang="ru-RU" dirty="0">
                <a:solidFill>
                  <a:schemeClr val="bg2">
                    <a:lumMod val="50000"/>
                  </a:schemeClr>
                </a:solidFill>
              </a:rPr>
              <a:t>«Не бойся врагов – в худшем случае они могут тебя убить. Не бойся друзей – в худшем случае они могут тебя предать. Бойся равнодушных – они не убивают и не предают, но только с их молчаливого согласия существуют на земле предательство и убийство».</a:t>
            </a:r>
          </a:p>
          <a:p>
            <a:pPr algn="r">
              <a:buFont typeface="Wingdings" pitchFamily="2" charset="2"/>
              <a:buNone/>
            </a:pPr>
            <a:r>
              <a:rPr lang="ru-RU" dirty="0">
                <a:solidFill>
                  <a:schemeClr val="bg2">
                    <a:lumMod val="50000"/>
                  </a:schemeClr>
                </a:solidFill>
              </a:rPr>
              <a:t>                                      Бруно </a:t>
            </a:r>
            <a:r>
              <a:rPr lang="ru-RU" dirty="0" err="1">
                <a:solidFill>
                  <a:schemeClr val="bg2">
                    <a:lumMod val="50000"/>
                  </a:schemeClr>
                </a:solidFill>
              </a:rPr>
              <a:t>Ясенский</a:t>
            </a:r>
            <a:r>
              <a:rPr lang="ru-RU" dirty="0">
                <a:solidFill>
                  <a:schemeClr val="bg2">
                    <a:lumMod val="50000"/>
                  </a:schemeClr>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9638">
                                            <p:txEl>
                                              <p:pRg st="0" end="0"/>
                                            </p:txEl>
                                          </p:spTgt>
                                        </p:tgtEl>
                                        <p:attrNameLst>
                                          <p:attrName>style.visibility</p:attrName>
                                        </p:attrNameLst>
                                      </p:cBhvr>
                                      <p:to>
                                        <p:strVal val="visible"/>
                                      </p:to>
                                    </p:set>
                                    <p:anim calcmode="lin" valueType="num">
                                      <p:cBhvr>
                                        <p:cTn id="7" dur="1000" fill="hold"/>
                                        <p:tgtEl>
                                          <p:spTgt spid="6963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69638">
                                            <p:txEl>
                                              <p:pRg st="0" end="0"/>
                                            </p:txEl>
                                          </p:spTgt>
                                        </p:tgtEl>
                                        <p:attrNameLst>
                                          <p:attrName>ppt_y</p:attrName>
                                        </p:attrNameLst>
                                      </p:cBhvr>
                                      <p:tavLst>
                                        <p:tav tm="0">
                                          <p:val>
                                            <p:strVal val="#ppt_y"/>
                                          </p:val>
                                        </p:tav>
                                        <p:tav tm="100000">
                                          <p:val>
                                            <p:strVal val="#ppt_y"/>
                                          </p:val>
                                        </p:tav>
                                      </p:tavLst>
                                    </p:anim>
                                    <p:anim calcmode="lin" valueType="num">
                                      <p:cBhvr>
                                        <p:cTn id="9" dur="1000" fill="hold"/>
                                        <p:tgtEl>
                                          <p:spTgt spid="6963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6963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69638">
                                            <p:txEl>
                                              <p:pRg st="0" end="0"/>
                                            </p:txEl>
                                          </p:spTgt>
                                        </p:tgtEl>
                                      </p:cBhvr>
                                    </p:animEffect>
                                  </p:childTnLst>
                                </p:cTn>
                              </p:par>
                            </p:childTnLst>
                          </p:cTn>
                        </p:par>
                        <p:par>
                          <p:cTn id="12" fill="hold">
                            <p:stCondLst>
                              <p:cond delay="213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9638">
                                            <p:txEl>
                                              <p:pRg st="1" end="1"/>
                                            </p:txEl>
                                          </p:spTgt>
                                        </p:tgtEl>
                                        <p:attrNameLst>
                                          <p:attrName>style.visibility</p:attrName>
                                        </p:attrNameLst>
                                      </p:cBhvr>
                                      <p:to>
                                        <p:strVal val="visible"/>
                                      </p:to>
                                    </p:set>
                                    <p:anim calcmode="lin" valueType="num">
                                      <p:cBhvr>
                                        <p:cTn id="15" dur="1000" fill="hold"/>
                                        <p:tgtEl>
                                          <p:spTgt spid="69638">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1000" fill="hold"/>
                                        <p:tgtEl>
                                          <p:spTgt spid="69638">
                                            <p:txEl>
                                              <p:pRg st="1" end="1"/>
                                            </p:txEl>
                                          </p:spTgt>
                                        </p:tgtEl>
                                        <p:attrNameLst>
                                          <p:attrName>ppt_y</p:attrName>
                                        </p:attrNameLst>
                                      </p:cBhvr>
                                      <p:tavLst>
                                        <p:tav tm="0">
                                          <p:val>
                                            <p:strVal val="#ppt_y"/>
                                          </p:val>
                                        </p:tav>
                                        <p:tav tm="100000">
                                          <p:val>
                                            <p:strVal val="#ppt_y"/>
                                          </p:val>
                                        </p:tav>
                                      </p:tavLst>
                                    </p:anim>
                                    <p:anim calcmode="lin" valueType="num">
                                      <p:cBhvr>
                                        <p:cTn id="17" dur="1000" fill="hold"/>
                                        <p:tgtEl>
                                          <p:spTgt spid="69638">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1000" fill="hold"/>
                                        <p:tgtEl>
                                          <p:spTgt spid="69638">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1000" tmFilter="0,0; .5, 1; 1, 1"/>
                                        <p:tgtEl>
                                          <p:spTgt spid="69638">
                                            <p:txEl>
                                              <p:pRg st="1" end="1"/>
                                            </p:txEl>
                                          </p:spTgt>
                                        </p:tgtEl>
                                      </p:cBhvr>
                                    </p:animEffect>
                                  </p:childTnLst>
                                </p:cTn>
                              </p:par>
                            </p:childTnLst>
                          </p:cTn>
                        </p:par>
                        <p:par>
                          <p:cTn id="20" fill="hold">
                            <p:stCondLst>
                              <p:cond delay="23500"/>
                            </p:stCondLst>
                            <p:childTnLst>
                              <p:par>
                                <p:cTn id="21" presetID="27" presetClass="entr" presetSubtype="0" fill="hold" grpId="1" nodeType="afterEffect">
                                  <p:stCondLst>
                                    <p:cond delay="0"/>
                                  </p:stCondLst>
                                  <p:iterate type="lt">
                                    <p:tmPct val="50000"/>
                                  </p:iterate>
                                  <p:childTnLst>
                                    <p:set>
                                      <p:cBhvr>
                                        <p:cTn id="22" dur="1" fill="hold">
                                          <p:stCondLst>
                                            <p:cond delay="0"/>
                                          </p:stCondLst>
                                        </p:cTn>
                                        <p:tgtEl>
                                          <p:spTgt spid="69638">
                                            <p:txEl>
                                              <p:pRg st="0" end="0"/>
                                            </p:txEl>
                                          </p:spTgt>
                                        </p:tgtEl>
                                        <p:attrNameLst>
                                          <p:attrName>style.visibility</p:attrName>
                                        </p:attrNameLst>
                                      </p:cBhvr>
                                      <p:to>
                                        <p:strVal val="visible"/>
                                      </p:to>
                                    </p:set>
                                    <p:anim calcmode="discrete" valueType="clr">
                                      <p:cBhvr override="childStyle">
                                        <p:cTn id="23" dur="80"/>
                                        <p:tgtEl>
                                          <p:spTgt spid="6963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69638">
                                            <p:txEl>
                                              <p:pRg st="0" end="0"/>
                                            </p:txEl>
                                          </p:spTgt>
                                        </p:tgtEl>
                                        <p:attrNameLst>
                                          <p:attrName>fillcolor</p:attrName>
                                        </p:attrNameLst>
                                      </p:cBhvr>
                                      <p:tavLst>
                                        <p:tav tm="0">
                                          <p:val>
                                            <p:clrVal>
                                              <a:schemeClr val="accent2"/>
                                            </p:clrVal>
                                          </p:val>
                                        </p:tav>
                                        <p:tav tm="50000">
                                          <p:val>
                                            <p:clrVal>
                                              <a:schemeClr val="hlink"/>
                                            </p:clrVal>
                                          </p:val>
                                        </p:tav>
                                      </p:tavLst>
                                    </p:anim>
                                    <p:set>
                                      <p:cBhvr>
                                        <p:cTn id="25" dur="80"/>
                                        <p:tgtEl>
                                          <p:spTgt spid="69638">
                                            <p:txEl>
                                              <p:pRg st="0" end="0"/>
                                            </p:txEl>
                                          </p:spTgt>
                                        </p:tgtEl>
                                        <p:attrNameLst>
                                          <p:attrName>fill.type</p:attrName>
                                        </p:attrNameLst>
                                      </p:cBhvr>
                                      <p:to>
                                        <p:strVal val="solid"/>
                                      </p:to>
                                    </p:set>
                                  </p:childTnLst>
                                </p:cTn>
                              </p:par>
                            </p:childTnLst>
                          </p:cTn>
                        </p:par>
                        <p:par>
                          <p:cTn id="26" fill="hold">
                            <p:stCondLst>
                              <p:cond delay="31700"/>
                            </p:stCondLst>
                            <p:childTnLst>
                              <p:par>
                                <p:cTn id="27" presetID="27" presetClass="entr" presetSubtype="0" fill="hold" grpId="1" nodeType="afterEffect">
                                  <p:stCondLst>
                                    <p:cond delay="0"/>
                                  </p:stCondLst>
                                  <p:iterate type="lt">
                                    <p:tmPct val="50000"/>
                                  </p:iterate>
                                  <p:childTnLst>
                                    <p:set>
                                      <p:cBhvr>
                                        <p:cTn id="28" dur="1" fill="hold">
                                          <p:stCondLst>
                                            <p:cond delay="0"/>
                                          </p:stCondLst>
                                        </p:cTn>
                                        <p:tgtEl>
                                          <p:spTgt spid="69638">
                                            <p:txEl>
                                              <p:pRg st="1" end="1"/>
                                            </p:txEl>
                                          </p:spTgt>
                                        </p:tgtEl>
                                        <p:attrNameLst>
                                          <p:attrName>style.visibility</p:attrName>
                                        </p:attrNameLst>
                                      </p:cBhvr>
                                      <p:to>
                                        <p:strVal val="visible"/>
                                      </p:to>
                                    </p:set>
                                    <p:anim calcmode="discrete" valueType="clr">
                                      <p:cBhvr override="childStyle">
                                        <p:cTn id="29" dur="80"/>
                                        <p:tgtEl>
                                          <p:spTgt spid="69638">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69638">
                                            <p:txEl>
                                              <p:pRg st="1" end="1"/>
                                            </p:txEl>
                                          </p:spTgt>
                                        </p:tgtEl>
                                        <p:attrNameLst>
                                          <p:attrName>fillcolor</p:attrName>
                                        </p:attrNameLst>
                                      </p:cBhvr>
                                      <p:tavLst>
                                        <p:tav tm="0">
                                          <p:val>
                                            <p:clrVal>
                                              <a:schemeClr val="accent2"/>
                                            </p:clrVal>
                                          </p:val>
                                        </p:tav>
                                        <p:tav tm="50000">
                                          <p:val>
                                            <p:clrVal>
                                              <a:schemeClr val="hlink"/>
                                            </p:clrVal>
                                          </p:val>
                                        </p:tav>
                                      </p:tavLst>
                                    </p:anim>
                                    <p:set>
                                      <p:cBhvr>
                                        <p:cTn id="31" dur="80"/>
                                        <p:tgtEl>
                                          <p:spTgt spid="69638">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8" grpId="0" build="p"/>
      <p:bldP spid="69638" grpI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idx="1"/>
          </p:nvPr>
        </p:nvSpPr>
        <p:spPr>
          <a:xfrm>
            <a:off x="457200" y="1124744"/>
            <a:ext cx="8229600" cy="4971256"/>
          </a:xfrm>
        </p:spPr>
        <p:txBody>
          <a:bodyPr/>
          <a:lstStyle/>
          <a:p>
            <a:pPr>
              <a:buFont typeface="Wingdings" pitchFamily="2" charset="2"/>
              <a:buNone/>
            </a:pPr>
            <a:r>
              <a:rPr lang="ru-RU" dirty="0">
                <a:solidFill>
                  <a:schemeClr val="bg2">
                    <a:lumMod val="50000"/>
                  </a:schemeClr>
                </a:solidFill>
              </a:rPr>
              <a:t>Цвет лица землист. А он не старый.</a:t>
            </a:r>
          </a:p>
          <a:p>
            <a:pPr>
              <a:buFont typeface="Wingdings" pitchFamily="2" charset="2"/>
              <a:buNone/>
            </a:pPr>
            <a:r>
              <a:rPr lang="ru-RU" dirty="0">
                <a:solidFill>
                  <a:schemeClr val="bg2">
                    <a:lumMod val="50000"/>
                  </a:schemeClr>
                </a:solidFill>
              </a:rPr>
              <a:t>В доме холод, грязь…И тишина.</a:t>
            </a:r>
          </a:p>
          <a:p>
            <a:pPr>
              <a:buFont typeface="Wingdings" pitchFamily="2" charset="2"/>
              <a:buNone/>
            </a:pPr>
            <a:r>
              <a:rPr lang="ru-RU" dirty="0">
                <a:solidFill>
                  <a:schemeClr val="bg2">
                    <a:lumMod val="50000"/>
                  </a:schemeClr>
                </a:solidFill>
              </a:rPr>
              <a:t>Дети в школе умственно отсталых</a:t>
            </a:r>
          </a:p>
          <a:p>
            <a:pPr>
              <a:buFont typeface="Wingdings" pitchFamily="2" charset="2"/>
              <a:buNone/>
            </a:pPr>
            <a:r>
              <a:rPr lang="ru-RU" dirty="0">
                <a:solidFill>
                  <a:schemeClr val="bg2">
                    <a:lumMod val="50000"/>
                  </a:schemeClr>
                </a:solidFill>
              </a:rPr>
              <a:t>И в психиатрической жена…</a:t>
            </a:r>
          </a:p>
          <a:p>
            <a:pPr>
              <a:buFont typeface="Wingdings" pitchFamily="2" charset="2"/>
              <a:buNone/>
            </a:pPr>
            <a:r>
              <a:rPr lang="ru-RU" dirty="0">
                <a:solidFill>
                  <a:schemeClr val="bg2">
                    <a:lumMod val="50000"/>
                  </a:schemeClr>
                </a:solidFill>
              </a:rPr>
              <a:t>Слаб и вял он, словно из мочала сотворен.</a:t>
            </a:r>
          </a:p>
          <a:p>
            <a:pPr>
              <a:buFont typeface="Wingdings" pitchFamily="2" charset="2"/>
              <a:buNone/>
            </a:pPr>
            <a:r>
              <a:rPr lang="ru-RU" dirty="0">
                <a:solidFill>
                  <a:schemeClr val="bg2">
                    <a:lumMod val="50000"/>
                  </a:schemeClr>
                </a:solidFill>
              </a:rPr>
              <a:t>А он, при всем при том,</a:t>
            </a:r>
          </a:p>
          <a:p>
            <a:pPr>
              <a:buFont typeface="Wingdings" pitchFamily="2" charset="2"/>
              <a:buNone/>
            </a:pPr>
            <a:r>
              <a:rPr lang="ru-RU" dirty="0">
                <a:solidFill>
                  <a:schemeClr val="bg2">
                    <a:lumMod val="50000"/>
                  </a:schemeClr>
                </a:solidFill>
              </a:rPr>
              <a:t>Человеком тоже был сначала,</a:t>
            </a:r>
          </a:p>
          <a:p>
            <a:pPr>
              <a:buFont typeface="Wingdings" pitchFamily="2" charset="2"/>
              <a:buNone/>
            </a:pPr>
            <a:r>
              <a:rPr lang="ru-RU" dirty="0">
                <a:solidFill>
                  <a:schemeClr val="bg2">
                    <a:lumMod val="50000"/>
                  </a:schemeClr>
                </a:solidFill>
              </a:rPr>
              <a:t>Тенью человека стал потом.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fade">
                                      <p:cBhvr>
                                        <p:cTn id="7" dur="1000"/>
                                        <p:tgtEl>
                                          <p:spTgt spid="72707">
                                            <p:txEl>
                                              <p:pRg st="0" end="0"/>
                                            </p:txEl>
                                          </p:spTgt>
                                        </p:tgtEl>
                                      </p:cBhvr>
                                    </p:animEffect>
                                    <p:anim calcmode="lin" valueType="num">
                                      <p:cBhvr>
                                        <p:cTn id="8" dur="1000" fill="hold"/>
                                        <p:tgtEl>
                                          <p:spTgt spid="727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270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2707">
                                            <p:txEl>
                                              <p:pRg st="1" end="1"/>
                                            </p:txEl>
                                          </p:spTgt>
                                        </p:tgtEl>
                                        <p:attrNameLst>
                                          <p:attrName>style.visibility</p:attrName>
                                        </p:attrNameLst>
                                      </p:cBhvr>
                                      <p:to>
                                        <p:strVal val="visible"/>
                                      </p:to>
                                    </p:set>
                                    <p:animEffect transition="in" filter="fade">
                                      <p:cBhvr>
                                        <p:cTn id="13" dur="1000"/>
                                        <p:tgtEl>
                                          <p:spTgt spid="72707">
                                            <p:txEl>
                                              <p:pRg st="1" end="1"/>
                                            </p:txEl>
                                          </p:spTgt>
                                        </p:tgtEl>
                                      </p:cBhvr>
                                    </p:animEffect>
                                    <p:anim calcmode="lin" valueType="num">
                                      <p:cBhvr>
                                        <p:cTn id="14" dur="1000" fill="hold"/>
                                        <p:tgtEl>
                                          <p:spTgt spid="72707">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72707">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2707">
                                            <p:txEl>
                                              <p:pRg st="2" end="2"/>
                                            </p:txEl>
                                          </p:spTgt>
                                        </p:tgtEl>
                                        <p:attrNameLst>
                                          <p:attrName>style.visibility</p:attrName>
                                        </p:attrNameLst>
                                      </p:cBhvr>
                                      <p:to>
                                        <p:strVal val="visible"/>
                                      </p:to>
                                    </p:set>
                                    <p:animEffect transition="in" filter="fade">
                                      <p:cBhvr>
                                        <p:cTn id="19" dur="1000"/>
                                        <p:tgtEl>
                                          <p:spTgt spid="72707">
                                            <p:txEl>
                                              <p:pRg st="2" end="2"/>
                                            </p:txEl>
                                          </p:spTgt>
                                        </p:tgtEl>
                                      </p:cBhvr>
                                    </p:animEffect>
                                    <p:anim calcmode="lin" valueType="num">
                                      <p:cBhvr>
                                        <p:cTn id="20" dur="1000" fill="hold"/>
                                        <p:tgtEl>
                                          <p:spTgt spid="7270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72707">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2707">
                                            <p:txEl>
                                              <p:pRg st="3" end="3"/>
                                            </p:txEl>
                                          </p:spTgt>
                                        </p:tgtEl>
                                        <p:attrNameLst>
                                          <p:attrName>style.visibility</p:attrName>
                                        </p:attrNameLst>
                                      </p:cBhvr>
                                      <p:to>
                                        <p:strVal val="visible"/>
                                      </p:to>
                                    </p:set>
                                    <p:animEffect transition="in" filter="fade">
                                      <p:cBhvr>
                                        <p:cTn id="25" dur="1000"/>
                                        <p:tgtEl>
                                          <p:spTgt spid="72707">
                                            <p:txEl>
                                              <p:pRg st="3" end="3"/>
                                            </p:txEl>
                                          </p:spTgt>
                                        </p:tgtEl>
                                      </p:cBhvr>
                                    </p:animEffect>
                                    <p:anim calcmode="lin" valueType="num">
                                      <p:cBhvr>
                                        <p:cTn id="26" dur="1000" fill="hold"/>
                                        <p:tgtEl>
                                          <p:spTgt spid="72707">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72707">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2707">
                                            <p:txEl>
                                              <p:pRg st="4" end="4"/>
                                            </p:txEl>
                                          </p:spTgt>
                                        </p:tgtEl>
                                        <p:attrNameLst>
                                          <p:attrName>style.visibility</p:attrName>
                                        </p:attrNameLst>
                                      </p:cBhvr>
                                      <p:to>
                                        <p:strVal val="visible"/>
                                      </p:to>
                                    </p:set>
                                    <p:animEffect transition="in" filter="fade">
                                      <p:cBhvr>
                                        <p:cTn id="31" dur="1000"/>
                                        <p:tgtEl>
                                          <p:spTgt spid="72707">
                                            <p:txEl>
                                              <p:pRg st="4" end="4"/>
                                            </p:txEl>
                                          </p:spTgt>
                                        </p:tgtEl>
                                      </p:cBhvr>
                                    </p:animEffect>
                                    <p:anim calcmode="lin" valueType="num">
                                      <p:cBhvr>
                                        <p:cTn id="32" dur="1000" fill="hold"/>
                                        <p:tgtEl>
                                          <p:spTgt spid="7270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72707">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72707">
                                            <p:txEl>
                                              <p:pRg st="5" end="5"/>
                                            </p:txEl>
                                          </p:spTgt>
                                        </p:tgtEl>
                                        <p:attrNameLst>
                                          <p:attrName>style.visibility</p:attrName>
                                        </p:attrNameLst>
                                      </p:cBhvr>
                                      <p:to>
                                        <p:strVal val="visible"/>
                                      </p:to>
                                    </p:set>
                                    <p:animEffect transition="in" filter="fade">
                                      <p:cBhvr>
                                        <p:cTn id="37" dur="1000"/>
                                        <p:tgtEl>
                                          <p:spTgt spid="72707">
                                            <p:txEl>
                                              <p:pRg st="5" end="5"/>
                                            </p:txEl>
                                          </p:spTgt>
                                        </p:tgtEl>
                                      </p:cBhvr>
                                    </p:animEffect>
                                    <p:anim calcmode="lin" valueType="num">
                                      <p:cBhvr>
                                        <p:cTn id="38" dur="1000" fill="hold"/>
                                        <p:tgtEl>
                                          <p:spTgt spid="72707">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72707">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72707">
                                            <p:txEl>
                                              <p:pRg st="6" end="6"/>
                                            </p:txEl>
                                          </p:spTgt>
                                        </p:tgtEl>
                                        <p:attrNameLst>
                                          <p:attrName>style.visibility</p:attrName>
                                        </p:attrNameLst>
                                      </p:cBhvr>
                                      <p:to>
                                        <p:strVal val="visible"/>
                                      </p:to>
                                    </p:set>
                                    <p:animEffect transition="in" filter="fade">
                                      <p:cBhvr>
                                        <p:cTn id="43" dur="1000"/>
                                        <p:tgtEl>
                                          <p:spTgt spid="72707">
                                            <p:txEl>
                                              <p:pRg st="6" end="6"/>
                                            </p:txEl>
                                          </p:spTgt>
                                        </p:tgtEl>
                                      </p:cBhvr>
                                    </p:animEffect>
                                    <p:anim calcmode="lin" valueType="num">
                                      <p:cBhvr>
                                        <p:cTn id="44" dur="1000" fill="hold"/>
                                        <p:tgtEl>
                                          <p:spTgt spid="72707">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72707">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72707">
                                            <p:txEl>
                                              <p:pRg st="7" end="7"/>
                                            </p:txEl>
                                          </p:spTgt>
                                        </p:tgtEl>
                                        <p:attrNameLst>
                                          <p:attrName>style.visibility</p:attrName>
                                        </p:attrNameLst>
                                      </p:cBhvr>
                                      <p:to>
                                        <p:strVal val="visible"/>
                                      </p:to>
                                    </p:set>
                                    <p:animEffect transition="in" filter="fade">
                                      <p:cBhvr>
                                        <p:cTn id="49" dur="1000"/>
                                        <p:tgtEl>
                                          <p:spTgt spid="72707">
                                            <p:txEl>
                                              <p:pRg st="7" end="7"/>
                                            </p:txEl>
                                          </p:spTgt>
                                        </p:tgtEl>
                                      </p:cBhvr>
                                    </p:animEffect>
                                    <p:anim calcmode="lin" valueType="num">
                                      <p:cBhvr>
                                        <p:cTn id="50" dur="1000" fill="hold"/>
                                        <p:tgtEl>
                                          <p:spTgt spid="72707">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7270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idx="1"/>
          </p:nvPr>
        </p:nvSpPr>
        <p:spPr>
          <a:xfrm>
            <a:off x="395288" y="981075"/>
            <a:ext cx="8229600" cy="5040313"/>
          </a:xfrm>
        </p:spPr>
        <p:txBody>
          <a:bodyPr/>
          <a:lstStyle/>
          <a:p>
            <a:pPr>
              <a:buFont typeface="Wingdings" pitchFamily="2" charset="2"/>
              <a:buNone/>
            </a:pPr>
            <a:r>
              <a:rPr lang="ru-RU" sz="2800" dirty="0"/>
              <a:t>   </a:t>
            </a:r>
            <a:r>
              <a:rPr lang="ru-RU" sz="2800" dirty="0">
                <a:solidFill>
                  <a:schemeClr val="bg2">
                    <a:lumMod val="50000"/>
                  </a:schemeClr>
                </a:solidFill>
              </a:rPr>
              <a:t>Искоренить наркоманию – неотложная и гуманнейшая задача. Для этого наше общество имеет все возможности и условия. И гражданский долг каждого из нас – включиться в борьбу против наступления дурманящей отравы. Чтобы никогда не увидеть на руках детей следы ядовитого жала шприца. Не уловить приторный запах </a:t>
            </a:r>
            <a:r>
              <a:rPr lang="ru-RU" sz="2800" dirty="0" err="1">
                <a:solidFill>
                  <a:schemeClr val="bg2">
                    <a:lumMod val="50000"/>
                  </a:schemeClr>
                </a:solidFill>
              </a:rPr>
              <a:t>анаши</a:t>
            </a:r>
            <a:r>
              <a:rPr lang="ru-RU" sz="2800" dirty="0">
                <a:solidFill>
                  <a:schemeClr val="bg2">
                    <a:lumMod val="50000"/>
                  </a:schemeClr>
                </a:solidFill>
              </a:rPr>
              <a:t>. Не увидеть родных вам людей в муках. Надо, чтобы мы все поняли, что наркомания это трагедия.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 calcmode="lin" valueType="num">
                                      <p:cBhvr>
                                        <p:cTn id="7" dur="1000" fill="hold"/>
                                        <p:tgtEl>
                                          <p:spTgt spid="7373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7373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737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algn="ctr"/>
            <a:r>
              <a:rPr lang="ru-RU" b="1" dirty="0">
                <a:solidFill>
                  <a:srgbClr val="FF0000"/>
                </a:solidFill>
              </a:rPr>
              <a:t>Евгений </a:t>
            </a:r>
            <a:r>
              <a:rPr lang="ru-RU" b="1" dirty="0" err="1">
                <a:solidFill>
                  <a:srgbClr val="FF0000"/>
                </a:solidFill>
              </a:rPr>
              <a:t>Плющенко</a:t>
            </a:r>
            <a:endParaRPr lang="ru-RU" b="1" dirty="0">
              <a:solidFill>
                <a:srgbClr val="FF0000"/>
              </a:solidFill>
            </a:endParaRPr>
          </a:p>
        </p:txBody>
      </p:sp>
      <p:pic>
        <p:nvPicPr>
          <p:cNvPr id="16388" name="Picture 4" descr="picture1"/>
          <p:cNvPicPr>
            <a:picLocks noGrp="1" noChangeAspect="1" noChangeArrowheads="1"/>
          </p:cNvPicPr>
          <p:nvPr>
            <p:ph idx="1"/>
          </p:nvPr>
        </p:nvPicPr>
        <p:blipFill>
          <a:blip r:embed="rId2" cstate="print"/>
          <a:stretch>
            <a:fillRect/>
          </a:stretch>
        </p:blipFill>
        <p:spPr>
          <a:xfrm>
            <a:off x="2952750" y="2915444"/>
            <a:ext cx="3238500" cy="242887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4754"/>
                                        </p:tgtEl>
                                        <p:attrNameLst>
                                          <p:attrName>style.visibility</p:attrName>
                                        </p:attrNameLst>
                                      </p:cBhvr>
                                      <p:to>
                                        <p:strVal val="visible"/>
                                      </p:to>
                                    </p:set>
                                    <p:anim calcmode="lin" valueType="num">
                                      <p:cBhvr>
                                        <p:cTn id="7" dur="1000" fill="hold"/>
                                        <p:tgtEl>
                                          <p:spTgt spid="74754"/>
                                        </p:tgtEl>
                                        <p:attrNameLst>
                                          <p:attrName>ppt_w</p:attrName>
                                        </p:attrNameLst>
                                      </p:cBhvr>
                                      <p:tavLst>
                                        <p:tav tm="0">
                                          <p:val>
                                            <p:fltVal val="0"/>
                                          </p:val>
                                        </p:tav>
                                        <p:tav tm="100000">
                                          <p:val>
                                            <p:strVal val="#ppt_w"/>
                                          </p:val>
                                        </p:tav>
                                      </p:tavLst>
                                    </p:anim>
                                    <p:anim calcmode="lin" valueType="num">
                                      <p:cBhvr>
                                        <p:cTn id="8" dur="1000" fill="hold"/>
                                        <p:tgtEl>
                                          <p:spTgt spid="74754"/>
                                        </p:tgtEl>
                                        <p:attrNameLst>
                                          <p:attrName>ppt_h</p:attrName>
                                        </p:attrNameLst>
                                      </p:cBhvr>
                                      <p:tavLst>
                                        <p:tav tm="0">
                                          <p:val>
                                            <p:fltVal val="0"/>
                                          </p:val>
                                        </p:tav>
                                        <p:tav tm="100000">
                                          <p:val>
                                            <p:strVal val="#ppt_h"/>
                                          </p:val>
                                        </p:tav>
                                      </p:tavLst>
                                    </p:anim>
                                    <p:animEffect transition="in" filter="fade">
                                      <p:cBhvr>
                                        <p:cTn id="9" dur="1000"/>
                                        <p:tgtEl>
                                          <p:spTgt spid="74754"/>
                                        </p:tgtEl>
                                      </p:cBhvr>
                                    </p:animEffect>
                                  </p:childTnLst>
                                </p:cTn>
                              </p:par>
                            </p:childTnLst>
                          </p:cTn>
                        </p:par>
                        <p:par>
                          <p:cTn id="10" fill="hold">
                            <p:stCondLst>
                              <p:cond delay="1000"/>
                            </p:stCondLst>
                            <p:childTnLst>
                              <p:par>
                                <p:cTn id="11" presetID="9" presetClass="entr" presetSubtype="0" fill="hold" nodeType="afterEffect">
                                  <p:stCondLst>
                                    <p:cond delay="0"/>
                                  </p:stCondLst>
                                  <p:childTnLst>
                                    <p:set>
                                      <p:cBhvr>
                                        <p:cTn id="12" dur="1" fill="hold">
                                          <p:stCondLst>
                                            <p:cond delay="0"/>
                                          </p:stCondLst>
                                        </p:cTn>
                                        <p:tgtEl>
                                          <p:spTgt spid="16388"/>
                                        </p:tgtEl>
                                        <p:attrNameLst>
                                          <p:attrName>style.visibility</p:attrName>
                                        </p:attrNameLst>
                                      </p:cBhvr>
                                      <p:to>
                                        <p:strVal val="visible"/>
                                      </p:to>
                                    </p:set>
                                    <p:animEffect transition="in" filter="dissolve">
                                      <p:cBhvr>
                                        <p:cTn id="13" dur="10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algn="ctr"/>
            <a:r>
              <a:rPr lang="ru-RU" sz="5400" b="1" dirty="0">
                <a:solidFill>
                  <a:srgbClr val="FF0000"/>
                </a:solidFill>
              </a:rPr>
              <a:t>Алексей </a:t>
            </a:r>
            <a:r>
              <a:rPr lang="ru-RU" sz="5400" b="1" dirty="0" err="1">
                <a:solidFill>
                  <a:srgbClr val="FF0000"/>
                </a:solidFill>
              </a:rPr>
              <a:t>Немов</a:t>
            </a:r>
            <a:r>
              <a:rPr lang="ru-RU" sz="5400" b="1" dirty="0">
                <a:solidFill>
                  <a:srgbClr val="FF0000"/>
                </a:solidFill>
              </a:rPr>
              <a:t>.</a:t>
            </a:r>
          </a:p>
        </p:txBody>
      </p:sp>
      <p:pic>
        <p:nvPicPr>
          <p:cNvPr id="7172" name="Picture 4" descr="Алексей Немов: закончил Тольяттинский педагогический университет по специальности тренер"/>
          <p:cNvPicPr>
            <a:picLocks noGrp="1" noChangeAspect="1" noChangeArrowheads="1"/>
          </p:cNvPicPr>
          <p:nvPr>
            <p:ph idx="1"/>
          </p:nvPr>
        </p:nvPicPr>
        <p:blipFill>
          <a:blip r:embed="rId2" cstate="print"/>
          <a:stretch>
            <a:fillRect/>
          </a:stretch>
        </p:blipFill>
        <p:spPr>
          <a:xfrm>
            <a:off x="2646947" y="2848518"/>
            <a:ext cx="3850105" cy="2562726"/>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6802"/>
                                        </p:tgtEl>
                                        <p:attrNameLst>
                                          <p:attrName>style.visibility</p:attrName>
                                        </p:attrNameLst>
                                      </p:cBhvr>
                                      <p:to>
                                        <p:strVal val="visible"/>
                                      </p:to>
                                    </p:set>
                                    <p:anim calcmode="lin" valueType="num">
                                      <p:cBhvr>
                                        <p:cTn id="7" dur="1000" fill="hold"/>
                                        <p:tgtEl>
                                          <p:spTgt spid="76802"/>
                                        </p:tgtEl>
                                        <p:attrNameLst>
                                          <p:attrName>ppt_w</p:attrName>
                                        </p:attrNameLst>
                                      </p:cBhvr>
                                      <p:tavLst>
                                        <p:tav tm="0">
                                          <p:val>
                                            <p:fltVal val="0"/>
                                          </p:val>
                                        </p:tav>
                                        <p:tav tm="100000">
                                          <p:val>
                                            <p:strVal val="#ppt_w"/>
                                          </p:val>
                                        </p:tav>
                                      </p:tavLst>
                                    </p:anim>
                                    <p:anim calcmode="lin" valueType="num">
                                      <p:cBhvr>
                                        <p:cTn id="8" dur="1000" fill="hold"/>
                                        <p:tgtEl>
                                          <p:spTgt spid="76802"/>
                                        </p:tgtEl>
                                        <p:attrNameLst>
                                          <p:attrName>ppt_h</p:attrName>
                                        </p:attrNameLst>
                                      </p:cBhvr>
                                      <p:tavLst>
                                        <p:tav tm="0">
                                          <p:val>
                                            <p:fltVal val="0"/>
                                          </p:val>
                                        </p:tav>
                                        <p:tav tm="100000">
                                          <p:val>
                                            <p:strVal val="#ppt_h"/>
                                          </p:val>
                                        </p:tav>
                                      </p:tavLst>
                                    </p:anim>
                                    <p:animEffect transition="in" filter="fade">
                                      <p:cBhvr>
                                        <p:cTn id="9" dur="1000"/>
                                        <p:tgtEl>
                                          <p:spTgt spid="76802"/>
                                        </p:tgtEl>
                                      </p:cBhvr>
                                    </p:animEffect>
                                  </p:childTnLst>
                                </p:cTn>
                              </p:par>
                            </p:childTnLst>
                          </p:cTn>
                        </p:par>
                        <p:par>
                          <p:cTn id="10" fill="hold">
                            <p:stCondLst>
                              <p:cond delay="1000"/>
                            </p:stCondLst>
                            <p:childTnLst>
                              <p:par>
                                <p:cTn id="11" presetID="9" presetClass="entr" presetSubtype="0" fill="hold" nodeType="afterEffect">
                                  <p:stCondLst>
                                    <p:cond delay="0"/>
                                  </p:stCondLst>
                                  <p:childTnLst>
                                    <p:set>
                                      <p:cBhvr>
                                        <p:cTn id="12" dur="1" fill="hold">
                                          <p:stCondLst>
                                            <p:cond delay="0"/>
                                          </p:stCondLst>
                                        </p:cTn>
                                        <p:tgtEl>
                                          <p:spTgt spid="7172"/>
                                        </p:tgtEl>
                                        <p:attrNameLst>
                                          <p:attrName>style.visibility</p:attrName>
                                        </p:attrNameLst>
                                      </p:cBhvr>
                                      <p:to>
                                        <p:strVal val="visible"/>
                                      </p:to>
                                    </p:set>
                                    <p:animEffect transition="in" filter="dissolve">
                                      <p:cBhvr>
                                        <p:cTn id="13" dur="1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68313" y="1052736"/>
            <a:ext cx="8229600" cy="1296144"/>
          </a:xfrm>
        </p:spPr>
        <p:txBody>
          <a:bodyPr>
            <a:normAutofit fontScale="90000"/>
          </a:bodyPr>
          <a:lstStyle/>
          <a:p>
            <a:pPr algn="ctr"/>
            <a:r>
              <a:rPr lang="ru-RU" b="1" dirty="0">
                <a:solidFill>
                  <a:srgbClr val="FF0000"/>
                </a:solidFill>
              </a:rPr>
              <a:t>Мария Шарапова. </a:t>
            </a:r>
            <a:br>
              <a:rPr lang="ru-RU" b="1" dirty="0">
                <a:solidFill>
                  <a:srgbClr val="FF0000"/>
                </a:solidFill>
              </a:rPr>
            </a:br>
            <a:endParaRPr lang="ru-RU" b="1" dirty="0">
              <a:solidFill>
                <a:srgbClr val="FF0000"/>
              </a:solidFill>
            </a:endParaRPr>
          </a:p>
        </p:txBody>
      </p:sp>
      <p:pic>
        <p:nvPicPr>
          <p:cNvPr id="15364" name="Picture 4" descr="picture3"/>
          <p:cNvPicPr>
            <a:picLocks noGrp="1" noChangeAspect="1" noChangeArrowheads="1"/>
          </p:cNvPicPr>
          <p:nvPr>
            <p:ph idx="1"/>
          </p:nvPr>
        </p:nvPicPr>
        <p:blipFill>
          <a:blip r:embed="rId2" cstate="print"/>
          <a:stretch>
            <a:fillRect/>
          </a:stretch>
        </p:blipFill>
        <p:spPr>
          <a:xfrm>
            <a:off x="2952750" y="2915444"/>
            <a:ext cx="3238500" cy="242887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8850"/>
                                        </p:tgtEl>
                                        <p:attrNameLst>
                                          <p:attrName>style.visibility</p:attrName>
                                        </p:attrNameLst>
                                      </p:cBhvr>
                                      <p:to>
                                        <p:strVal val="visible"/>
                                      </p:to>
                                    </p:set>
                                    <p:anim calcmode="lin" valueType="num">
                                      <p:cBhvr>
                                        <p:cTn id="7" dur="1000" fill="hold"/>
                                        <p:tgtEl>
                                          <p:spTgt spid="78850"/>
                                        </p:tgtEl>
                                        <p:attrNameLst>
                                          <p:attrName>ppt_w</p:attrName>
                                        </p:attrNameLst>
                                      </p:cBhvr>
                                      <p:tavLst>
                                        <p:tav tm="0">
                                          <p:val>
                                            <p:fltVal val="0"/>
                                          </p:val>
                                        </p:tav>
                                        <p:tav tm="100000">
                                          <p:val>
                                            <p:strVal val="#ppt_w"/>
                                          </p:val>
                                        </p:tav>
                                      </p:tavLst>
                                    </p:anim>
                                    <p:anim calcmode="lin" valueType="num">
                                      <p:cBhvr>
                                        <p:cTn id="8" dur="1000" fill="hold"/>
                                        <p:tgtEl>
                                          <p:spTgt spid="78850"/>
                                        </p:tgtEl>
                                        <p:attrNameLst>
                                          <p:attrName>ppt_h</p:attrName>
                                        </p:attrNameLst>
                                      </p:cBhvr>
                                      <p:tavLst>
                                        <p:tav tm="0">
                                          <p:val>
                                            <p:fltVal val="0"/>
                                          </p:val>
                                        </p:tav>
                                        <p:tav tm="100000">
                                          <p:val>
                                            <p:strVal val="#ppt_h"/>
                                          </p:val>
                                        </p:tav>
                                      </p:tavLst>
                                    </p:anim>
                                    <p:animEffect transition="in" filter="fade">
                                      <p:cBhvr>
                                        <p:cTn id="9" dur="1000"/>
                                        <p:tgtEl>
                                          <p:spTgt spid="78850"/>
                                        </p:tgtEl>
                                      </p:cBhvr>
                                    </p:animEffect>
                                  </p:childTnLst>
                                </p:cTn>
                              </p:par>
                            </p:childTnLst>
                          </p:cTn>
                        </p:par>
                        <p:par>
                          <p:cTn id="10" fill="hold">
                            <p:stCondLst>
                              <p:cond delay="1000"/>
                            </p:stCondLst>
                            <p:childTnLst>
                              <p:par>
                                <p:cTn id="11" presetID="9" presetClass="entr" presetSubtype="0" fill="hold" nodeType="afterEffect">
                                  <p:stCondLst>
                                    <p:cond delay="0"/>
                                  </p:stCondLst>
                                  <p:childTnLst>
                                    <p:set>
                                      <p:cBhvr>
                                        <p:cTn id="12" dur="1" fill="hold">
                                          <p:stCondLst>
                                            <p:cond delay="0"/>
                                          </p:stCondLst>
                                        </p:cTn>
                                        <p:tgtEl>
                                          <p:spTgt spid="15364"/>
                                        </p:tgtEl>
                                        <p:attrNameLst>
                                          <p:attrName>style.visibility</p:attrName>
                                        </p:attrNameLst>
                                      </p:cBhvr>
                                      <p:to>
                                        <p:strVal val="visible"/>
                                      </p:to>
                                    </p:set>
                                    <p:animEffect transition="in" filter="dissolve">
                                      <p:cBhvr>
                                        <p:cTn id="13" dur="10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57200" y="704088"/>
            <a:ext cx="8229600" cy="708688"/>
          </a:xfrm>
        </p:spPr>
        <p:txBody>
          <a:bodyPr>
            <a:normAutofit fontScale="90000"/>
          </a:bodyPr>
          <a:lstStyle/>
          <a:p>
            <a:pPr algn="ctr"/>
            <a:r>
              <a:rPr lang="ru-RU" b="1" dirty="0">
                <a:solidFill>
                  <a:srgbClr val="FF0000"/>
                </a:solidFill>
              </a:rPr>
              <a:t>Роман </a:t>
            </a:r>
            <a:r>
              <a:rPr lang="ru-RU" b="1" dirty="0" err="1">
                <a:solidFill>
                  <a:srgbClr val="FF0000"/>
                </a:solidFill>
              </a:rPr>
              <a:t>Павлюченко</a:t>
            </a:r>
            <a:r>
              <a:rPr lang="ru-RU" b="1" dirty="0">
                <a:solidFill>
                  <a:srgbClr val="FF0000"/>
                </a:solidFill>
              </a:rPr>
              <a:t>.</a:t>
            </a:r>
          </a:p>
        </p:txBody>
      </p:sp>
      <p:pic>
        <p:nvPicPr>
          <p:cNvPr id="12292" name="Picture 4" descr="hero"/>
          <p:cNvPicPr>
            <a:picLocks noGrp="1" noChangeAspect="1" noChangeArrowheads="1"/>
          </p:cNvPicPr>
          <p:nvPr>
            <p:ph idx="1"/>
          </p:nvPr>
        </p:nvPicPr>
        <p:blipFill>
          <a:blip r:embed="rId2" cstate="print"/>
          <a:srcRect/>
          <a:stretch>
            <a:fillRect/>
          </a:stretch>
        </p:blipFill>
        <p:spPr>
          <a:xfrm>
            <a:off x="2338388" y="1412875"/>
            <a:ext cx="4460875" cy="518477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0898"/>
                                        </p:tgtEl>
                                        <p:attrNameLst>
                                          <p:attrName>style.visibility</p:attrName>
                                        </p:attrNameLst>
                                      </p:cBhvr>
                                      <p:to>
                                        <p:strVal val="visible"/>
                                      </p:to>
                                    </p:set>
                                    <p:anim calcmode="lin" valueType="num">
                                      <p:cBhvr>
                                        <p:cTn id="7" dur="1000" fill="hold"/>
                                        <p:tgtEl>
                                          <p:spTgt spid="80898"/>
                                        </p:tgtEl>
                                        <p:attrNameLst>
                                          <p:attrName>ppt_w</p:attrName>
                                        </p:attrNameLst>
                                      </p:cBhvr>
                                      <p:tavLst>
                                        <p:tav tm="0">
                                          <p:val>
                                            <p:fltVal val="0"/>
                                          </p:val>
                                        </p:tav>
                                        <p:tav tm="100000">
                                          <p:val>
                                            <p:strVal val="#ppt_w"/>
                                          </p:val>
                                        </p:tav>
                                      </p:tavLst>
                                    </p:anim>
                                    <p:anim calcmode="lin" valueType="num">
                                      <p:cBhvr>
                                        <p:cTn id="8" dur="1000" fill="hold"/>
                                        <p:tgtEl>
                                          <p:spTgt spid="80898"/>
                                        </p:tgtEl>
                                        <p:attrNameLst>
                                          <p:attrName>ppt_h</p:attrName>
                                        </p:attrNameLst>
                                      </p:cBhvr>
                                      <p:tavLst>
                                        <p:tav tm="0">
                                          <p:val>
                                            <p:fltVal val="0"/>
                                          </p:val>
                                        </p:tav>
                                        <p:tav tm="100000">
                                          <p:val>
                                            <p:strVal val="#ppt_h"/>
                                          </p:val>
                                        </p:tav>
                                      </p:tavLst>
                                    </p:anim>
                                    <p:animEffect transition="in" filter="fade">
                                      <p:cBhvr>
                                        <p:cTn id="9" dur="1000"/>
                                        <p:tgtEl>
                                          <p:spTgt spid="80898"/>
                                        </p:tgtEl>
                                      </p:cBhvr>
                                    </p:animEffect>
                                  </p:childTnLst>
                                </p:cTn>
                              </p:par>
                            </p:childTnLst>
                          </p:cTn>
                        </p:par>
                        <p:par>
                          <p:cTn id="10" fill="hold">
                            <p:stCondLst>
                              <p:cond delay="1000"/>
                            </p:stCondLst>
                            <p:childTnLst>
                              <p:par>
                                <p:cTn id="11" presetID="9" presetClass="entr" presetSubtype="0" fill="hold" nodeType="afterEffect">
                                  <p:stCondLst>
                                    <p:cond delay="0"/>
                                  </p:stCondLst>
                                  <p:childTnLst>
                                    <p:set>
                                      <p:cBhvr>
                                        <p:cTn id="12" dur="1" fill="hold">
                                          <p:stCondLst>
                                            <p:cond delay="0"/>
                                          </p:stCondLst>
                                        </p:cTn>
                                        <p:tgtEl>
                                          <p:spTgt spid="12292"/>
                                        </p:tgtEl>
                                        <p:attrNameLst>
                                          <p:attrName>style.visibility</p:attrName>
                                        </p:attrNameLst>
                                      </p:cBhvr>
                                      <p:to>
                                        <p:strVal val="visible"/>
                                      </p:to>
                                    </p:set>
                                    <p:animEffect transition="in" filter="dissolve">
                                      <p:cBhvr>
                                        <p:cTn id="13" dur="1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179388" y="260350"/>
            <a:ext cx="8785225" cy="1873250"/>
          </a:xfrm>
        </p:spPr>
        <p:txBody>
          <a:bodyPr/>
          <a:lstStyle/>
          <a:p>
            <a:pPr algn="ctr"/>
            <a:r>
              <a:rPr lang="ru-RU" sz="3200" b="1" dirty="0">
                <a:solidFill>
                  <a:schemeClr val="bg2">
                    <a:lumMod val="50000"/>
                  </a:schemeClr>
                </a:solidFill>
              </a:rPr>
              <a:t>Возможна ли была бы их победа, если бы они впустили в свою жизнь наркотики?</a:t>
            </a:r>
          </a:p>
        </p:txBody>
      </p:sp>
      <p:sp>
        <p:nvSpPr>
          <p:cNvPr id="82947" name="Rectangle 3"/>
          <p:cNvSpPr>
            <a:spLocks noGrp="1" noChangeArrowheads="1"/>
          </p:cNvSpPr>
          <p:nvPr>
            <p:ph idx="1"/>
          </p:nvPr>
        </p:nvSpPr>
        <p:spPr>
          <a:xfrm>
            <a:off x="395288" y="2997200"/>
            <a:ext cx="8229600" cy="3168650"/>
          </a:xfrm>
        </p:spPr>
        <p:txBody>
          <a:bodyPr/>
          <a:lstStyle/>
          <a:p>
            <a:pPr algn="ctr">
              <a:buFont typeface="Wingdings" pitchFamily="2" charset="2"/>
              <a:buNone/>
            </a:pPr>
            <a:r>
              <a:rPr lang="ru-RU" sz="8000" b="1" dirty="0">
                <a:solidFill>
                  <a:srgbClr val="FF0000"/>
                </a:solidFill>
              </a:rPr>
              <a:t>НИКОГДА!</a:t>
            </a:r>
          </a:p>
          <a:p>
            <a:pPr>
              <a:buFont typeface="Wingdings" pitchFamily="2" charset="2"/>
              <a:buNone/>
            </a:pPr>
            <a:endParaRPr lang="ru-RU"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2946"/>
                                        </p:tgtEl>
                                        <p:attrNameLst>
                                          <p:attrName>style.visibility</p:attrName>
                                        </p:attrNameLst>
                                      </p:cBhvr>
                                      <p:to>
                                        <p:strVal val="visible"/>
                                      </p:to>
                                    </p:set>
                                    <p:anim calcmode="lin" valueType="num">
                                      <p:cBhvr>
                                        <p:cTn id="7" dur="2000" fill="hold"/>
                                        <p:tgtEl>
                                          <p:spTgt spid="82946"/>
                                        </p:tgtEl>
                                        <p:attrNameLst>
                                          <p:attrName>ppt_w</p:attrName>
                                        </p:attrNameLst>
                                      </p:cBhvr>
                                      <p:tavLst>
                                        <p:tav tm="0">
                                          <p:val>
                                            <p:fltVal val="0"/>
                                          </p:val>
                                        </p:tav>
                                        <p:tav tm="100000">
                                          <p:val>
                                            <p:strVal val="#ppt_w"/>
                                          </p:val>
                                        </p:tav>
                                      </p:tavLst>
                                    </p:anim>
                                    <p:anim calcmode="lin" valueType="num">
                                      <p:cBhvr>
                                        <p:cTn id="8" dur="2000" fill="hold"/>
                                        <p:tgtEl>
                                          <p:spTgt spid="82946"/>
                                        </p:tgtEl>
                                        <p:attrNameLst>
                                          <p:attrName>ppt_h</p:attrName>
                                        </p:attrNameLst>
                                      </p:cBhvr>
                                      <p:tavLst>
                                        <p:tav tm="0">
                                          <p:val>
                                            <p:fltVal val="0"/>
                                          </p:val>
                                        </p:tav>
                                        <p:tav tm="100000">
                                          <p:val>
                                            <p:strVal val="#ppt_h"/>
                                          </p:val>
                                        </p:tav>
                                      </p:tavLst>
                                    </p:anim>
                                    <p:animEffect transition="in" filter="fade">
                                      <p:cBhvr>
                                        <p:cTn id="9" dur="2000"/>
                                        <p:tgtEl>
                                          <p:spTgt spid="82946"/>
                                        </p:tgtEl>
                                      </p:cBhvr>
                                    </p:animEffect>
                                  </p:childTnLst>
                                </p:cTn>
                              </p:par>
                            </p:childTnLst>
                          </p:cTn>
                        </p:par>
                        <p:par>
                          <p:cTn id="10" fill="hold">
                            <p:stCondLst>
                              <p:cond delay="2000"/>
                            </p:stCondLst>
                            <p:childTnLst>
                              <p:par>
                                <p:cTn id="11" presetID="31" presetClass="entr" presetSubtype="0" fill="hold" grpId="0" nodeType="afterEffect">
                                  <p:stCondLst>
                                    <p:cond delay="0"/>
                                  </p:stCondLst>
                                  <p:iterate type="lt">
                                    <p:tmPct val="5000"/>
                                  </p:iterate>
                                  <p:childTnLst>
                                    <p:set>
                                      <p:cBhvr>
                                        <p:cTn id="12" dur="1" fill="hold">
                                          <p:stCondLst>
                                            <p:cond delay="0"/>
                                          </p:stCondLst>
                                        </p:cTn>
                                        <p:tgtEl>
                                          <p:spTgt spid="82947">
                                            <p:txEl>
                                              <p:pRg st="0" end="0"/>
                                            </p:txEl>
                                          </p:spTgt>
                                        </p:tgtEl>
                                        <p:attrNameLst>
                                          <p:attrName>style.visibility</p:attrName>
                                        </p:attrNameLst>
                                      </p:cBhvr>
                                      <p:to>
                                        <p:strVal val="visible"/>
                                      </p:to>
                                    </p:set>
                                    <p:anim calcmode="lin" valueType="num">
                                      <p:cBhvr>
                                        <p:cTn id="13" dur="1000" fill="hold"/>
                                        <p:tgtEl>
                                          <p:spTgt spid="82947">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82947">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82947">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829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p:bldP spid="82947"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idx="1"/>
          </p:nvPr>
        </p:nvSpPr>
        <p:spPr>
          <a:xfrm>
            <a:off x="457200" y="1196752"/>
            <a:ext cx="8229600" cy="4899248"/>
          </a:xfrm>
          <a:ln>
            <a:solidFill>
              <a:srgbClr val="66FF33"/>
            </a:solidFill>
          </a:ln>
        </p:spPr>
        <p:txBody>
          <a:bodyPr>
            <a:normAutofit lnSpcReduction="10000"/>
          </a:bodyPr>
          <a:lstStyle/>
          <a:p>
            <a:pPr algn="ctr">
              <a:buFont typeface="Wingdings" pitchFamily="2" charset="2"/>
              <a:buNone/>
            </a:pPr>
            <a:r>
              <a:rPr lang="ru-RU" sz="4000" b="1" dirty="0">
                <a:solidFill>
                  <a:schemeClr val="bg2">
                    <a:lumMod val="50000"/>
                  </a:schemeClr>
                </a:solidFill>
                <a:latin typeface="Georgia" pitchFamily="18" charset="0"/>
              </a:rPr>
              <a:t>Каждый человек должен осознать, что</a:t>
            </a:r>
            <a:r>
              <a:rPr lang="ru-RU" sz="3600" b="1" dirty="0">
                <a:solidFill>
                  <a:schemeClr val="bg2">
                    <a:lumMod val="50000"/>
                  </a:schemeClr>
                </a:solidFill>
                <a:latin typeface="Georgia" pitchFamily="18" charset="0"/>
              </a:rPr>
              <a:t> </a:t>
            </a:r>
          </a:p>
          <a:p>
            <a:pPr algn="ctr">
              <a:buFont typeface="Wingdings" pitchFamily="2" charset="2"/>
              <a:buNone/>
            </a:pPr>
            <a:r>
              <a:rPr lang="ru-RU" sz="4000" b="1" dirty="0">
                <a:solidFill>
                  <a:schemeClr val="bg2">
                    <a:lumMod val="50000"/>
                  </a:schemeClr>
                </a:solidFill>
                <a:latin typeface="Georgia" pitchFamily="18" charset="0"/>
              </a:rPr>
              <a:t>его здоровье, жизнь – это то, что он получил от прошлых поколений, и то, что он спустя время должен передать грядущим поколениям.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3971">
                                            <p:bg/>
                                          </p:spTgt>
                                        </p:tgtEl>
                                        <p:attrNameLst>
                                          <p:attrName>style.visibility</p:attrName>
                                        </p:attrNameLst>
                                      </p:cBhvr>
                                      <p:to>
                                        <p:strVal val="visible"/>
                                      </p:to>
                                    </p:set>
                                    <p:anim calcmode="lin" valueType="num">
                                      <p:cBhvr>
                                        <p:cTn id="7" dur="1000" fill="hold"/>
                                        <p:tgtEl>
                                          <p:spTgt spid="83971">
                                            <p:bg/>
                                          </p:spTgt>
                                        </p:tgtEl>
                                        <p:attrNameLst>
                                          <p:attrName>ppt_w</p:attrName>
                                        </p:attrNameLst>
                                      </p:cBhvr>
                                      <p:tavLst>
                                        <p:tav tm="0">
                                          <p:val>
                                            <p:strVal val="#ppt_w*0.70"/>
                                          </p:val>
                                        </p:tav>
                                        <p:tav tm="100000">
                                          <p:val>
                                            <p:strVal val="#ppt_w"/>
                                          </p:val>
                                        </p:tav>
                                      </p:tavLst>
                                    </p:anim>
                                    <p:anim calcmode="lin" valueType="num">
                                      <p:cBhvr>
                                        <p:cTn id="8" dur="1000" fill="hold"/>
                                        <p:tgtEl>
                                          <p:spTgt spid="83971">
                                            <p:bg/>
                                          </p:spTgt>
                                        </p:tgtEl>
                                        <p:attrNameLst>
                                          <p:attrName>ppt_h</p:attrName>
                                        </p:attrNameLst>
                                      </p:cBhvr>
                                      <p:tavLst>
                                        <p:tav tm="0">
                                          <p:val>
                                            <p:strVal val="#ppt_h"/>
                                          </p:val>
                                        </p:tav>
                                        <p:tav tm="100000">
                                          <p:val>
                                            <p:strVal val="#ppt_h"/>
                                          </p:val>
                                        </p:tav>
                                      </p:tavLst>
                                    </p:anim>
                                    <p:animEffect transition="in" filter="fade">
                                      <p:cBhvr>
                                        <p:cTn id="9" dur="1000"/>
                                        <p:tgtEl>
                                          <p:spTgt spid="83971">
                                            <p:bg/>
                                          </p:spTgt>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83971">
                                            <p:txEl>
                                              <p:pRg st="0" end="0"/>
                                            </p:txEl>
                                          </p:spTgt>
                                        </p:tgtEl>
                                        <p:attrNameLst>
                                          <p:attrName>style.visibility</p:attrName>
                                        </p:attrNameLst>
                                      </p:cBhvr>
                                      <p:to>
                                        <p:strVal val="visible"/>
                                      </p:to>
                                    </p:set>
                                    <p:anim calcmode="lin" valueType="num">
                                      <p:cBhvr>
                                        <p:cTn id="13" dur="1000" fill="hold"/>
                                        <p:tgtEl>
                                          <p:spTgt spid="83971">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83971">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83971">
                                            <p:txEl>
                                              <p:pRg st="0" end="0"/>
                                            </p:txEl>
                                          </p:spTgt>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83971">
                                            <p:txEl>
                                              <p:pRg st="1" end="1"/>
                                            </p:txEl>
                                          </p:spTgt>
                                        </p:tgtEl>
                                        <p:attrNameLst>
                                          <p:attrName>style.visibility</p:attrName>
                                        </p:attrNameLst>
                                      </p:cBhvr>
                                      <p:to>
                                        <p:strVal val="visible"/>
                                      </p:to>
                                    </p:set>
                                    <p:anim calcmode="lin" valueType="num">
                                      <p:cBhvr>
                                        <p:cTn id="19" dur="1000" fill="hold"/>
                                        <p:tgtEl>
                                          <p:spTgt spid="83971">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83971">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839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234</TotalTime>
  <Words>2355</Words>
  <Application>Microsoft Office PowerPoint</Application>
  <PresentationFormat>Экран (4:3)</PresentationFormat>
  <Paragraphs>109</Paragraphs>
  <Slides>47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47</vt:i4>
      </vt:variant>
    </vt:vector>
  </HeadingPairs>
  <TitlesOfParts>
    <vt:vector size="48" baseType="lpstr">
      <vt:lpstr>Поток</vt:lpstr>
      <vt:lpstr>Презентация на тему:  «Скажем НЕТ наркотикам!»</vt:lpstr>
      <vt:lpstr>Слайд 2</vt:lpstr>
      <vt:lpstr>Слайд 3</vt:lpstr>
      <vt:lpstr>ЗАВИСИМОСТЬ.</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Средняя продолжительность жизни наркомана с того момента, как он плотно сел на иглу, составляет 6-7 лет.</vt:lpstr>
      <vt:lpstr>ПРИОБЩЕНИЕ.</vt:lpstr>
      <vt:lpstr>Слайд 17</vt:lpstr>
      <vt:lpstr>Существует множество причин злоупотребления наркотиками. </vt:lpstr>
      <vt:lpstr>Любопытство.  </vt:lpstr>
      <vt:lpstr>Слайд 20</vt:lpstr>
      <vt:lpstr>Слайд 21</vt:lpstr>
      <vt:lpstr>ИХ ЖИЗНЬ ОБОРВАЛИ НАРКОТИКИ. </vt:lpstr>
      <vt:lpstr>Слайд 23</vt:lpstr>
      <vt:lpstr>Слайд 24</vt:lpstr>
      <vt:lpstr>Слайд 25</vt:lpstr>
      <vt:lpstr>Слайд 26</vt:lpstr>
      <vt:lpstr>Слайд 27</vt:lpstr>
      <vt:lpstr>Слайд 28</vt:lpstr>
      <vt:lpstr>Слайд 29</vt:lpstr>
      <vt:lpstr>Слайд 30</vt:lpstr>
      <vt:lpstr>Слайд 31</vt:lpstr>
      <vt:lpstr>ЧТО МИФИЧНО,  А ЧТО НЕТ?.</vt:lpstr>
      <vt:lpstr>Миф 1. Употребление наркотиков не болезнь, а баловство, дурная привычка.</vt:lpstr>
      <vt:lpstr>Миф 2. Наркомания излечима.</vt:lpstr>
      <vt:lpstr>Миф 3. Наркотиком могут поделиться просто так, по доброте душевной.</vt:lpstr>
      <vt:lpstr>Миф 4. Нюхать клей, глотать таблетки - это баловство, не имеющее отношения к наркомании.</vt:lpstr>
      <vt:lpstr>Миф 5. При употреблении наркотика ощущения настолько приятны и необычны, что стоит ради этого рискнуть.</vt:lpstr>
      <vt:lpstr>Миф 6. По внешнему виду и образу жизни наркоманы ничем не отличаются от окружающих.</vt:lpstr>
      <vt:lpstr>Слайд 39</vt:lpstr>
      <vt:lpstr>Слайд 40</vt:lpstr>
      <vt:lpstr>Слайд 41</vt:lpstr>
      <vt:lpstr>Евгений Плющенко</vt:lpstr>
      <vt:lpstr>Алексей Немов.</vt:lpstr>
      <vt:lpstr>Мария Шарапова.  </vt:lpstr>
      <vt:lpstr>Роман Павлюченко.</vt:lpstr>
      <vt:lpstr>Возможна ли была бы их победа, если бы они впустили в свою жизнь наркотики?</vt:lpstr>
      <vt:lpstr>Слайд 47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Татьяна</dc:creator>
  <cp:lastModifiedBy>Admin</cp:lastModifiedBy>
  <cp:revision>13</cp:revision>
  <dcterms:created xsi:type="dcterms:W3CDTF">2008-11-07T16:02:11Z</dcterms:created>
  <dcterms:modified xsi:type="dcterms:W3CDTF">2013-11-10T15:34:59Z</dcterms:modified>
</cp:coreProperties>
</file>